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73" r:id="rId6"/>
  </p:sldMasterIdLst>
  <p:notesMasterIdLst>
    <p:notesMasterId r:id="rId24"/>
  </p:notesMasterIdLst>
  <p:handoutMasterIdLst>
    <p:handoutMasterId r:id="rId25"/>
  </p:handoutMasterIdLst>
  <p:sldIdLst>
    <p:sldId id="389" r:id="rId7"/>
    <p:sldId id="264" r:id="rId8"/>
    <p:sldId id="265" r:id="rId9"/>
    <p:sldId id="266" r:id="rId10"/>
    <p:sldId id="267" r:id="rId11"/>
    <p:sldId id="382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385" r:id="rId22"/>
    <p:sldId id="38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A7ECE4-C082-4895-B049-B48C6A56EBA9}">
          <p14:sldIdLst>
            <p14:sldId id="389"/>
            <p14:sldId id="264"/>
            <p14:sldId id="265"/>
            <p14:sldId id="266"/>
            <p14:sldId id="267"/>
            <p14:sldId id="382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385"/>
            <p14:sldId id="388"/>
          </p14:sldIdLst>
        </p14:section>
        <p14:section name="Untitled Section" id="{0634ED7E-D642-429A-B4F4-AA8967150376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90" userDrawn="1">
          <p15:clr>
            <a:srgbClr val="A4A3A4"/>
          </p15:clr>
        </p15:guide>
        <p15:guide id="4" orient="horz" pos="2163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00"/>
    <a:srgbClr val="0A90CC"/>
    <a:srgbClr val="44A1F6"/>
    <a:srgbClr val="83D4F9"/>
    <a:srgbClr val="97CEE9"/>
    <a:srgbClr val="6F8EE7"/>
    <a:srgbClr val="6CB5F8"/>
    <a:srgbClr val="83C1F9"/>
    <a:srgbClr val="4D8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5" autoAdjust="0"/>
    <p:restoredTop sz="89338" autoAdjust="0"/>
  </p:normalViewPr>
  <p:slideViewPr>
    <p:cSldViewPr snapToGrid="0" showGuides="1">
      <p:cViewPr>
        <p:scale>
          <a:sx n="70" d="100"/>
          <a:sy n="70" d="100"/>
        </p:scale>
        <p:origin x="-1168" y="-32"/>
      </p:cViewPr>
      <p:guideLst>
        <p:guide orient="horz" pos="2160"/>
        <p:guide orient="horz" pos="1390"/>
        <p:guide orient="horz" pos="2163"/>
        <p:guide pos="3840"/>
        <p:guide pos="2880"/>
      </p:guideLst>
    </p:cSldViewPr>
  </p:slideViewPr>
  <p:outlineViewPr>
    <p:cViewPr>
      <p:scale>
        <a:sx n="33" d="100"/>
        <a:sy n="33" d="100"/>
      </p:scale>
      <p:origin x="19" y="372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8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4C804-809D-4EBF-BB2E-771E011BA59A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F1844-3068-4B72-9DAA-E2DDEA2A32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73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FD94-6C15-41EE-87A4-A87971440379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BD52F-95FF-43A3-B975-909E50C13C9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05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597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Transfer???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25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65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77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07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9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</a:t>
            </a:r>
            <a:r>
              <a:rPr lang="en-US" b="1" baseline="0" dirty="0" smtClean="0"/>
              <a:t> is the supply chain? </a:t>
            </a:r>
            <a:r>
              <a:rPr lang="en-US" baseline="0" dirty="0" smtClean="0"/>
              <a:t>The movement of materials (wood) as they flow from their source to the end consumers. Supply Chain is made up of people, activities, information, resources involved in moving a product from its supplier to customer.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Supply Chain Vietnam legislative document: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Supply  chain/timber flow as defined in control mechanism in legislative documents is consisted of organizations, communities, households,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individuals involved in harvesting, transport, processing, trading, </a:t>
            </a:r>
            <a:r>
              <a:rPr lang="en-US" sz="1200" b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storage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forest products in Vietnam.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924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046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750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644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34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535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51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2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FF40-D0E8-4CFE-A20A-F513BD3AB0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96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3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1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CA8C-8923-4B9B-BBBF-41F7DB6BD0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8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910C-96E1-45F3-8862-D2C139FC83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4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CC1-F838-4E05-9D37-70482B0E26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06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/>
              <a:pPr/>
              <a:t>30/01/2015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0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520B-529A-4168-BE7F-F3686EF1E69D}" type="datetime1">
              <a:rPr lang="en-US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1/30/2015</a:t>
            </a:fld>
            <a:endParaRPr lang="en-GB" dirty="0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7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50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Arrow Connector 40"/>
          <p:cNvCxnSpPr/>
          <p:nvPr/>
        </p:nvCxnSpPr>
        <p:spPr>
          <a:xfrm>
            <a:off x="6781807" y="5412876"/>
            <a:ext cx="1" cy="9244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 rot="5400000">
            <a:off x="6612228" y="5861106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486400" y="5162524"/>
            <a:ext cx="0" cy="115466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5400000">
            <a:off x="5316829" y="5527040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Báo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cáo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dữ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771800" y="5100896"/>
            <a:ext cx="5334" cy="113641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 rot="5400000">
            <a:off x="2607563" y="5450840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22013" y="5010918"/>
            <a:ext cx="1" cy="132638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5400000">
            <a:off x="366518" y="4973426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619672" y="4670031"/>
            <a:ext cx="18116" cy="156728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1454984" y="5177124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91005" y="5100896"/>
            <a:ext cx="1" cy="12162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 rot="5400000">
            <a:off x="4021428" y="5450840"/>
            <a:ext cx="491553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8077199" y="4977630"/>
            <a:ext cx="0" cy="133954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 rot="5400000">
            <a:off x="7925768" y="5316581"/>
            <a:ext cx="491553" cy="116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.VnArial Narrow" panose="020B7200000000000000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.VnArial Narrow" panose="020B7200000000000000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5536" y="6309320"/>
            <a:ext cx="8124825" cy="432048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err="1" smtClean="0"/>
              <a:t>Phân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tích</a:t>
            </a:r>
            <a:r>
              <a:rPr lang="en-US" sz="2600" b="1" dirty="0" smtClean="0"/>
              <a:t>/ </a:t>
            </a:r>
            <a:r>
              <a:rPr lang="en-US" sz="2600" b="1" dirty="0" err="1" smtClean="0"/>
              <a:t>Đối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chiếu</a:t>
            </a:r>
            <a:r>
              <a:rPr lang="en-US" sz="2600" b="1" dirty="0" smtClean="0"/>
              <a:t>/</a:t>
            </a:r>
            <a:r>
              <a:rPr lang="en-US" sz="2600" b="1" dirty="0" err="1" smtClean="0"/>
              <a:t>Thông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kê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tại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cơ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sở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dữ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liệu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trung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tâm</a:t>
            </a:r>
            <a:endParaRPr lang="en-US" sz="2600" b="1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6014" y="2167461"/>
            <a:ext cx="8710553" cy="1389578"/>
            <a:chOff x="303060" y="3559377"/>
            <a:chExt cx="8710553" cy="1351093"/>
          </a:xfrm>
        </p:grpSpPr>
        <p:sp>
          <p:nvSpPr>
            <p:cNvPr id="63" name="Pentagon 62"/>
            <p:cNvSpPr/>
            <p:nvPr/>
          </p:nvSpPr>
          <p:spPr>
            <a:xfrm>
              <a:off x="303060" y="3559377"/>
              <a:ext cx="8710553" cy="1351093"/>
            </a:xfrm>
            <a:prstGeom prst="homePlate">
              <a:avLst/>
            </a:prstGeom>
            <a:solidFill>
              <a:schemeClr val="accent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4" name="Picture 63" descr="PROCESSING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552" y="3950671"/>
              <a:ext cx="788648" cy="7336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5" name="Picture 64" descr="LOGS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4431" y="3943673"/>
              <a:ext cx="1077370" cy="758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77" y="3860277"/>
              <a:ext cx="886987" cy="842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7" name="Picture 66" descr="CHAIRS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1" y="3992466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" name="Picture 67" descr="FACTORY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4817" y="3950671"/>
              <a:ext cx="832236" cy="7960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8401" y="3998497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70" name="TextBox 69"/>
          <p:cNvSpPr txBox="1"/>
          <p:nvPr/>
        </p:nvSpPr>
        <p:spPr>
          <a:xfrm>
            <a:off x="6951418" y="3350034"/>
            <a:ext cx="1267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©Proforest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Kiểm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soát</a:t>
            </a:r>
            <a:r>
              <a:rPr lang="en-US" sz="3000" dirty="0" smtClean="0"/>
              <a:t> </a:t>
            </a:r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</a:t>
            </a:r>
            <a:r>
              <a:rPr lang="en-US" sz="3000" dirty="0" smtClean="0"/>
              <a:t> </a:t>
            </a:r>
            <a:r>
              <a:rPr lang="en-US" sz="3000" dirty="0" err="1" smtClean="0"/>
              <a:t>gỗ</a:t>
            </a:r>
            <a:r>
              <a:rPr lang="en-US" sz="3000" dirty="0" smtClean="0"/>
              <a:t>_ Indonesia</a:t>
            </a:r>
            <a:endParaRPr lang="en-US" sz="3000" dirty="0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1300912" y="1644751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giao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599636" y="1608807"/>
            <a:ext cx="1366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trung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gian</a:t>
            </a:r>
            <a:endParaRPr lang="en-US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148469" y="1608409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Sơ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chế</a:t>
            </a:r>
            <a:endParaRPr lang="en-US" sz="16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85270" y="1597362"/>
            <a:ext cx="1041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Xuất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khẩu</a:t>
            </a:r>
            <a:endParaRPr lang="en-US" sz="1600" b="1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145379" y="1620393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Khu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vực</a:t>
            </a:r>
            <a:r>
              <a:rPr lang="en-US" sz="1600" b="1" dirty="0" smtClean="0"/>
              <a:t> </a:t>
            </a:r>
          </a:p>
          <a:p>
            <a:r>
              <a:rPr lang="en-US" sz="1600" b="1" dirty="0" err="1" smtClean="0"/>
              <a:t>khai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thác</a:t>
            </a:r>
            <a:endParaRPr lang="en-US" sz="16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550236" y="1655418"/>
            <a:ext cx="703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gỗ</a:t>
            </a:r>
            <a:endParaRPr lang="en-US" sz="16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383793" y="159389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Tinh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chế</a:t>
            </a:r>
            <a:endParaRPr lang="en-US" sz="1600" b="1" dirty="0"/>
          </a:p>
        </p:txBody>
      </p:sp>
      <p:sp>
        <p:nvSpPr>
          <p:cNvPr id="79" name="Right Arrow 78"/>
          <p:cNvSpPr/>
          <p:nvPr/>
        </p:nvSpPr>
        <p:spPr>
          <a:xfrm>
            <a:off x="1084810" y="1703855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0" name="Right Arrow 79"/>
          <p:cNvSpPr/>
          <p:nvPr/>
        </p:nvSpPr>
        <p:spPr>
          <a:xfrm>
            <a:off x="2222528" y="1718369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1" name="Right Arrow 80"/>
          <p:cNvSpPr/>
          <p:nvPr/>
        </p:nvSpPr>
        <p:spPr>
          <a:xfrm>
            <a:off x="3404883" y="1689535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2" name="Right Arrow 81"/>
          <p:cNvSpPr/>
          <p:nvPr/>
        </p:nvSpPr>
        <p:spPr>
          <a:xfrm>
            <a:off x="4952459" y="1669909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3" name="Right Arrow 82"/>
          <p:cNvSpPr/>
          <p:nvPr/>
        </p:nvSpPr>
        <p:spPr>
          <a:xfrm>
            <a:off x="6084880" y="1614043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4" name="Right Arrow 83"/>
          <p:cNvSpPr/>
          <p:nvPr/>
        </p:nvSpPr>
        <p:spPr>
          <a:xfrm>
            <a:off x="7375572" y="1657339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0" name="Rectangle 89"/>
          <p:cNvSpPr/>
          <p:nvPr/>
        </p:nvSpPr>
        <p:spPr>
          <a:xfrm>
            <a:off x="4876800" y="3686629"/>
            <a:ext cx="1066800" cy="1386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kiểm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kê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Lý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lịch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kiểm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kê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sản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phẩm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Chứng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từ</a:t>
            </a:r>
            <a:r>
              <a:rPr lang="en-US" sz="1100" dirty="0" smtClean="0">
                <a:solidFill>
                  <a:schemeClr val="tx1"/>
                </a:solidFill>
              </a:rPr>
              <a:t> v/</a:t>
            </a:r>
            <a:r>
              <a:rPr lang="en-US" sz="1100" dirty="0" err="1" smtClean="0">
                <a:solidFill>
                  <a:schemeClr val="tx1"/>
                </a:solidFill>
              </a:rPr>
              <a:t>chuyển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733800" y="3693881"/>
            <a:ext cx="914400" cy="13280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Chứng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từ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vận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chuyển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Báo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cáo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kiểm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kê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gỗ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362200" y="3675737"/>
            <a:ext cx="914400" cy="1360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Chi </a:t>
            </a:r>
            <a:r>
              <a:rPr lang="en-US" sz="1100" dirty="0" err="1" smtClean="0">
                <a:solidFill>
                  <a:schemeClr val="tx1"/>
                </a:solidFill>
              </a:rPr>
              <a:t>trả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loại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thuế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Chứng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từ</a:t>
            </a:r>
            <a:r>
              <a:rPr lang="en-US" sz="1100" dirty="0" smtClean="0">
                <a:solidFill>
                  <a:schemeClr val="tx1"/>
                </a:solidFill>
              </a:rPr>
              <a:t> v/</a:t>
            </a:r>
            <a:r>
              <a:rPr lang="en-US" sz="1100" dirty="0" err="1" smtClean="0">
                <a:solidFill>
                  <a:schemeClr val="tx1"/>
                </a:solidFill>
              </a:rPr>
              <a:t>chuyển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kiểm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kê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295400" y="3701143"/>
            <a:ext cx="762000" cy="1074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Lý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lịch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gỗ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Báo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cáo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khai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thác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52400" y="3672114"/>
            <a:ext cx="838200" cy="10958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Điều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rừng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Kế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hoạch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hàng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năm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48400" y="3701143"/>
            <a:ext cx="1066800" cy="15239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kiểm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kê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nguyên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liệu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Thẻ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kho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kiểm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kê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sản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phẩm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err="1" smtClean="0">
                <a:solidFill>
                  <a:schemeClr val="tx1"/>
                </a:solidFill>
              </a:rPr>
              <a:t>Chứng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từ</a:t>
            </a:r>
            <a:r>
              <a:rPr lang="en-US" sz="1100" dirty="0" smtClean="0">
                <a:solidFill>
                  <a:schemeClr val="tx1"/>
                </a:solidFill>
              </a:rPr>
              <a:t> v/</a:t>
            </a:r>
            <a:r>
              <a:rPr lang="en-US" sz="1100" dirty="0" err="1" smtClean="0">
                <a:solidFill>
                  <a:schemeClr val="tx1"/>
                </a:solidFill>
              </a:rPr>
              <a:t>chuyển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667500" y="3715657"/>
            <a:ext cx="866900" cy="1128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14300" dir="720000" sx="96000" sy="96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Kê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khai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xuất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khẩu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Thông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quan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8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/>
          <p:nvPr/>
        </p:nvCxnSpPr>
        <p:spPr>
          <a:xfrm>
            <a:off x="536089" y="5105400"/>
            <a:ext cx="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5400000">
            <a:off x="308404" y="5499511"/>
            <a:ext cx="607781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.VnArial Narrow" panose="020B7200000000000000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2256" y="6314538"/>
            <a:ext cx="960145" cy="477324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sở</a:t>
            </a:r>
            <a:r>
              <a:rPr lang="en-US" sz="1400" b="1" dirty="0" smtClean="0"/>
              <a:t> </a:t>
            </a:r>
          </a:p>
          <a:p>
            <a:pPr algn="ctr"/>
            <a:r>
              <a:rPr lang="en-US" sz="1400" b="1" dirty="0" err="1" smtClean="0"/>
              <a:t>dữ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125657" y="5105400"/>
            <a:ext cx="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5400000">
            <a:off x="1897972" y="5499511"/>
            <a:ext cx="607781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Báo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cáo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dữ</a:t>
            </a:r>
            <a:r>
              <a:rPr lang="en-US" sz="5400" b="1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5400" b="1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.VnArial Narrow" panose="020B7200000000000000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097457" y="5095338"/>
            <a:ext cx="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5400000">
            <a:off x="4869772" y="5489449"/>
            <a:ext cx="607781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506638" y="5095338"/>
            <a:ext cx="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5400000">
            <a:off x="7278953" y="5489449"/>
            <a:ext cx="607781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Báo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cáo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dữ</a:t>
            </a:r>
            <a:r>
              <a:rPr lang="en-US" sz="5400" b="1" cap="none" spc="300" dirty="0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  <a:r>
              <a:rPr lang="en-US" sz="5400" b="1" cap="none" spc="300" dirty="0" err="1" smtClean="0">
                <a:ln w="1143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liệu</a:t>
            </a:r>
            <a:endParaRPr lang="en-US" sz="5400" b="1" cap="none" spc="300" dirty="0">
              <a:ln w="11430" cmpd="sng">
                <a:noFill/>
                <a:prstDash val="solid"/>
                <a:miter lim="800000"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31320" y="1406477"/>
            <a:ext cx="8710553" cy="1351093"/>
            <a:chOff x="292427" y="3601907"/>
            <a:chExt cx="8710553" cy="1351093"/>
          </a:xfrm>
        </p:grpSpPr>
        <p:sp>
          <p:nvSpPr>
            <p:cNvPr id="40" name="Pentagon 39"/>
            <p:cNvSpPr/>
            <p:nvPr/>
          </p:nvSpPr>
          <p:spPr>
            <a:xfrm>
              <a:off x="292427" y="3601907"/>
              <a:ext cx="8710553" cy="1351093"/>
            </a:xfrm>
            <a:prstGeom prst="homePlate">
              <a:avLst/>
            </a:prstGeom>
            <a:solidFill>
              <a:schemeClr val="accent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Picture 40" descr="PROCESSING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552" y="3950671"/>
              <a:ext cx="788648" cy="7336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2" name="Picture 41" descr="LOGS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4431" y="3943673"/>
              <a:ext cx="1077370" cy="758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77" y="3860277"/>
              <a:ext cx="886987" cy="842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4" name="Picture 43" descr="CHAIRS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1" y="3992466"/>
              <a:ext cx="754256" cy="7542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5" name="Picture 44" descr="FACTORY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4817" y="3950671"/>
              <a:ext cx="832236" cy="7960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8400" y="3998496"/>
              <a:ext cx="748225" cy="7482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7" name="TextBox 6"/>
          <p:cNvSpPr txBox="1"/>
          <p:nvPr/>
        </p:nvSpPr>
        <p:spPr>
          <a:xfrm>
            <a:off x="7149773" y="2506873"/>
            <a:ext cx="1267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©Proforest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Kiểm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soát</a:t>
            </a:r>
            <a:r>
              <a:rPr lang="en-US" sz="3000" dirty="0" smtClean="0"/>
              <a:t> </a:t>
            </a:r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ứng_Việt</a:t>
            </a:r>
            <a:r>
              <a:rPr lang="en-US" sz="3000" dirty="0" smtClean="0"/>
              <a:t> Nam</a:t>
            </a:r>
            <a:endParaRPr lang="en-US" sz="3000" dirty="0"/>
          </a:p>
        </p:txBody>
      </p:sp>
      <p:sp>
        <p:nvSpPr>
          <p:cNvPr id="50" name="Rectangle 49"/>
          <p:cNvSpPr/>
          <p:nvPr/>
        </p:nvSpPr>
        <p:spPr>
          <a:xfrm>
            <a:off x="1759269" y="6324600"/>
            <a:ext cx="960145" cy="477324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sở</a:t>
            </a:r>
            <a:r>
              <a:rPr lang="en-US" sz="1400" b="1" dirty="0" smtClean="0"/>
              <a:t> </a:t>
            </a:r>
          </a:p>
          <a:p>
            <a:pPr algn="ctr"/>
            <a:r>
              <a:rPr lang="en-US" sz="1400" b="1" dirty="0" err="1" smtClean="0"/>
              <a:t>dữ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sp>
        <p:nvSpPr>
          <p:cNvPr id="51" name="Rectangle 50"/>
          <p:cNvSpPr/>
          <p:nvPr/>
        </p:nvSpPr>
        <p:spPr>
          <a:xfrm>
            <a:off x="4738544" y="6324600"/>
            <a:ext cx="960145" cy="477324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sở</a:t>
            </a:r>
            <a:r>
              <a:rPr lang="en-US" sz="1400" b="1" dirty="0" smtClean="0"/>
              <a:t> </a:t>
            </a:r>
          </a:p>
          <a:p>
            <a:pPr algn="ctr"/>
            <a:r>
              <a:rPr lang="en-US" sz="1400" b="1" dirty="0" err="1" smtClean="0"/>
              <a:t>dữ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sp>
        <p:nvSpPr>
          <p:cNvPr id="52" name="Rectangle 51"/>
          <p:cNvSpPr/>
          <p:nvPr/>
        </p:nvSpPr>
        <p:spPr>
          <a:xfrm>
            <a:off x="7140247" y="6314538"/>
            <a:ext cx="960145" cy="477324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Cơ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sở</a:t>
            </a:r>
            <a:r>
              <a:rPr lang="en-US" sz="1400" b="1" dirty="0" smtClean="0"/>
              <a:t> </a:t>
            </a:r>
          </a:p>
          <a:p>
            <a:pPr algn="ctr"/>
            <a:r>
              <a:rPr lang="en-US" sz="1400" b="1" dirty="0" err="1" smtClean="0"/>
              <a:t>dữ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1600200" y="2833384"/>
            <a:ext cx="10387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Khai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thác</a:t>
            </a:r>
            <a:r>
              <a:rPr lang="en-US" sz="1400" b="1" dirty="0" smtClean="0"/>
              <a:t>/</a:t>
            </a:r>
          </a:p>
          <a:p>
            <a:r>
              <a:rPr lang="en-US" sz="1400" b="1" dirty="0" err="1" smtClean="0"/>
              <a:t>Sản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gỗ</a:t>
            </a:r>
            <a:endParaRPr lang="en-US" sz="1400" b="1" dirty="0" smtClean="0"/>
          </a:p>
          <a:p>
            <a:r>
              <a:rPr lang="en-US" sz="1400" b="1" dirty="0" smtClean="0"/>
              <a:t>-……….</a:t>
            </a:r>
          </a:p>
          <a:p>
            <a:r>
              <a:rPr lang="en-US" sz="1400" b="1" dirty="0" err="1" smtClean="0"/>
              <a:t>Nhập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khẩu</a:t>
            </a:r>
            <a:endParaRPr 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010401" y="286224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khẩu</a:t>
            </a:r>
            <a:endParaRPr lang="en-US" sz="1400" b="1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145381" y="2800680"/>
            <a:ext cx="8627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Điều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tra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rừng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trước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khai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thác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585027" y="2879543"/>
            <a:ext cx="13498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Các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hoạt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động</a:t>
            </a:r>
            <a:endParaRPr lang="en-US" sz="1400" b="1" dirty="0" smtClean="0"/>
          </a:p>
          <a:p>
            <a:r>
              <a:rPr lang="en-US" sz="1400" b="1" dirty="0" err="1" smtClean="0"/>
              <a:t>chế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biến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chuyển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hóa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hình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gỗ</a:t>
            </a:r>
            <a:endParaRPr lang="en-US" sz="1400" b="1" dirty="0" smtClean="0"/>
          </a:p>
          <a:p>
            <a:r>
              <a:rPr lang="en-US" sz="1400" b="1" dirty="0" err="1" smtClean="0"/>
              <a:t>nguyên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910594" y="2914155"/>
            <a:ext cx="16341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Thương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mại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gỗ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Thương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mại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</p:txBody>
      </p:sp>
      <p:sp>
        <p:nvSpPr>
          <p:cNvPr id="60" name="Right Arrow 59"/>
          <p:cNvSpPr/>
          <p:nvPr/>
        </p:nvSpPr>
        <p:spPr>
          <a:xfrm>
            <a:off x="1084384" y="2862242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1" name="Right Arrow 60"/>
          <p:cNvSpPr/>
          <p:nvPr/>
        </p:nvSpPr>
        <p:spPr>
          <a:xfrm>
            <a:off x="2953901" y="2914154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2" name="Right Arrow 61"/>
          <p:cNvSpPr/>
          <p:nvPr/>
        </p:nvSpPr>
        <p:spPr>
          <a:xfrm>
            <a:off x="6442983" y="2864159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3" name="Left Brace 62"/>
          <p:cNvSpPr/>
          <p:nvPr/>
        </p:nvSpPr>
        <p:spPr>
          <a:xfrm>
            <a:off x="4638471" y="2788698"/>
            <a:ext cx="488849" cy="12317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535206" y="3980220"/>
            <a:ext cx="972203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đầu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vào</a:t>
            </a:r>
            <a:r>
              <a:rPr lang="en-US" sz="1050" dirty="0" smtClean="0">
                <a:solidFill>
                  <a:schemeClr val="tx1"/>
                </a:solidFill>
              </a:rPr>
              <a:t> – </a:t>
            </a:r>
            <a:r>
              <a:rPr lang="en-US" sz="1050" dirty="0" err="1" smtClean="0">
                <a:solidFill>
                  <a:schemeClr val="tx1"/>
                </a:solidFill>
              </a:rPr>
              <a:t>đầu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ra</a:t>
            </a:r>
            <a:endParaRPr lang="en-US" sz="1050" dirty="0">
              <a:solidFill>
                <a:schemeClr val="tx1"/>
              </a:solidFill>
            </a:endParaRPr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xuất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tồn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27655" y="3980220"/>
            <a:ext cx="972203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Kiểm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kê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rừng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hàng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năm</a:t>
            </a:r>
            <a:endParaRPr lang="en-US" sz="1050" dirty="0">
              <a:solidFill>
                <a:schemeClr val="tx1"/>
              </a:solidFill>
            </a:endParaRPr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Điều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tra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khai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thác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hàng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năm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585053" y="3984171"/>
            <a:ext cx="1048705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Khối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lượng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khai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thác</a:t>
            </a:r>
            <a:endParaRPr lang="en-US" sz="1050" dirty="0" smtClean="0">
              <a:solidFill>
                <a:schemeClr val="tx1"/>
              </a:solidFill>
            </a:endParaRPr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Lý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lịch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và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dấu</a:t>
            </a:r>
            <a:r>
              <a:rPr lang="en-US" sz="1050" dirty="0" smtClean="0">
                <a:solidFill>
                  <a:schemeClr val="tx1"/>
                </a:solidFill>
              </a:rPr>
              <a:t>  </a:t>
            </a:r>
            <a:r>
              <a:rPr lang="en-US" sz="1050" dirty="0" err="1" smtClean="0">
                <a:solidFill>
                  <a:schemeClr val="tx1"/>
                </a:solidFill>
              </a:rPr>
              <a:t>hiệu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quản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lý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/</a:t>
            </a:r>
            <a:r>
              <a:rPr lang="en-US" sz="1050" dirty="0" err="1" smtClean="0">
                <a:solidFill>
                  <a:schemeClr val="tx1"/>
                </a:solidFill>
              </a:rPr>
              <a:t>dấu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hiệu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dạng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14298" y="3984171"/>
            <a:ext cx="972203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từ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vận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chuyển</a:t>
            </a:r>
            <a:endParaRPr lang="en-US" sz="1050" dirty="0" smtClean="0">
              <a:solidFill>
                <a:schemeClr val="tx1"/>
              </a:solidFill>
            </a:endParaRPr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smtClean="0">
                <a:solidFill>
                  <a:schemeClr val="tx1"/>
                </a:solidFill>
              </a:rPr>
              <a:t>Hồ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028797" y="3972725"/>
            <a:ext cx="972203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đầu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vào</a:t>
            </a:r>
            <a:r>
              <a:rPr lang="en-US" sz="1050" dirty="0" smtClean="0">
                <a:solidFill>
                  <a:schemeClr val="tx1"/>
                </a:solidFill>
              </a:rPr>
              <a:t> – </a:t>
            </a:r>
            <a:r>
              <a:rPr lang="en-US" sz="1050" dirty="0" err="1" smtClean="0">
                <a:solidFill>
                  <a:schemeClr val="tx1"/>
                </a:solidFill>
              </a:rPr>
              <a:t>đầu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ra</a:t>
            </a:r>
            <a:endParaRPr lang="en-US" sz="1050" dirty="0" smtClean="0">
              <a:solidFill>
                <a:schemeClr val="tx1"/>
              </a:solidFill>
            </a:endParaRPr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xuất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tồn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8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Tóm</a:t>
            </a:r>
            <a:r>
              <a:rPr lang="en-US" sz="3000" dirty="0" smtClean="0"/>
              <a:t> </a:t>
            </a:r>
            <a:r>
              <a:rPr lang="en-US" sz="3000" dirty="0" err="1" smtClean="0"/>
              <a:t>tắt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1733266"/>
            <a:ext cx="8253046" cy="4832634"/>
          </a:xfrm>
        </p:spPr>
        <p:txBody>
          <a:bodyPr>
            <a:normAutofit/>
          </a:bodyPr>
          <a:lstStyle/>
          <a:p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giai</a:t>
            </a:r>
            <a:r>
              <a:rPr lang="en-US" dirty="0" smtClean="0"/>
              <a:t> </a:t>
            </a:r>
            <a:r>
              <a:rPr lang="en-US" dirty="0" err="1" smtClean="0"/>
              <a:t>đoạn</a:t>
            </a:r>
            <a:r>
              <a:rPr lang="en-US" dirty="0" smtClean="0"/>
              <a:t>/</a:t>
            </a:r>
            <a:r>
              <a:rPr lang="en-US" dirty="0" err="1" smtClean="0"/>
              <a:t>chặng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endParaRPr lang="en-US" dirty="0" smtClean="0"/>
          </a:p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(Operators)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[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bởi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]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trữ</a:t>
            </a:r>
            <a:r>
              <a:rPr lang="en-US" dirty="0" smtClean="0"/>
              <a:t>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/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giao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,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kho</a:t>
            </a:r>
            <a:r>
              <a:rPr lang="en-US" dirty="0" smtClean="0"/>
              <a:t>, </a:t>
            </a:r>
            <a:r>
              <a:rPr lang="en-US" dirty="0" err="1" smtClean="0"/>
              <a:t>chế</a:t>
            </a:r>
            <a:r>
              <a:rPr lang="en-US" dirty="0" smtClean="0"/>
              <a:t> </a:t>
            </a:r>
            <a:r>
              <a:rPr lang="en-US" dirty="0" err="1" smtClean="0"/>
              <a:t>biến</a:t>
            </a:r>
            <a:endParaRPr lang="en-US" dirty="0" smtClean="0"/>
          </a:p>
          <a:p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(Operators) </a:t>
            </a:r>
            <a:r>
              <a:rPr lang="en-US" dirty="0" err="1" smtClean="0"/>
              <a:t>thường</a:t>
            </a:r>
            <a:r>
              <a:rPr lang="en-US" dirty="0" smtClean="0"/>
              <a:t> </a:t>
            </a:r>
            <a:r>
              <a:rPr lang="en-US" dirty="0" err="1" smtClean="0"/>
              <a:t>xuyên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endParaRPr lang="en-US" dirty="0" smtClean="0"/>
          </a:p>
          <a:p>
            <a:r>
              <a:rPr lang="en-US" dirty="0" err="1" smtClean="0"/>
              <a:t>Mô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tốt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so </a:t>
            </a:r>
            <a:r>
              <a:rPr lang="en-US" dirty="0" err="1" smtClean="0"/>
              <a:t>sánh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quán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giai</a:t>
            </a:r>
            <a:r>
              <a:rPr lang="en-US" dirty="0" smtClean="0"/>
              <a:t> </a:t>
            </a:r>
            <a:r>
              <a:rPr lang="en-US" dirty="0" err="1" smtClean="0"/>
              <a:t>đoạn</a:t>
            </a:r>
            <a:r>
              <a:rPr lang="en-US" dirty="0" smtClean="0"/>
              <a:t>/</a:t>
            </a:r>
            <a:r>
              <a:rPr lang="en-US" dirty="0" err="1" smtClean="0"/>
              <a:t>chặng</a:t>
            </a:r>
            <a:r>
              <a:rPr lang="en-US" dirty="0" smtClean="0"/>
              <a:t> –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hộp</a:t>
            </a:r>
            <a:r>
              <a:rPr lang="en-US" dirty="0" smtClean="0"/>
              <a:t> </a:t>
            </a:r>
            <a:r>
              <a:rPr lang="en-US" dirty="0" err="1" smtClean="0"/>
              <a:t>đen</a:t>
            </a:r>
            <a:r>
              <a:rPr lang="en-US" dirty="0" smtClean="0"/>
              <a:t> (No black box)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7" y="851017"/>
            <a:ext cx="8566615" cy="593155"/>
          </a:xfrm>
        </p:spPr>
        <p:txBody>
          <a:bodyPr>
            <a:noAutofit/>
          </a:bodyPr>
          <a:lstStyle/>
          <a:p>
            <a:r>
              <a:rPr lang="en-US" sz="2500" dirty="0" err="1" smtClean="0"/>
              <a:t>CoC</a:t>
            </a:r>
            <a:r>
              <a:rPr lang="en-US" sz="2500" dirty="0" smtClean="0"/>
              <a:t> </a:t>
            </a:r>
            <a:r>
              <a:rPr lang="en-US" sz="2500" dirty="0" err="1" smtClean="0"/>
              <a:t>là</a:t>
            </a:r>
            <a:r>
              <a:rPr lang="en-US" sz="2500" dirty="0" smtClean="0"/>
              <a:t> </a:t>
            </a:r>
            <a:r>
              <a:rPr lang="en-US" sz="2500" dirty="0" err="1" smtClean="0"/>
              <a:t>gì</a:t>
            </a:r>
            <a:r>
              <a:rPr lang="en-US" sz="2500" dirty="0" smtClean="0"/>
              <a:t>/ </a:t>
            </a:r>
            <a:r>
              <a:rPr lang="en-US" sz="2500" dirty="0" err="1" smtClean="0"/>
              <a:t>Chuỗi</a:t>
            </a:r>
            <a:r>
              <a:rPr lang="en-US" sz="2500" dirty="0" smtClean="0"/>
              <a:t> </a:t>
            </a:r>
            <a:r>
              <a:rPr lang="en-US" sz="2500" dirty="0" err="1" smtClean="0"/>
              <a:t>hành</a:t>
            </a:r>
            <a:r>
              <a:rPr lang="en-US" sz="2500" dirty="0" smtClean="0"/>
              <a:t> </a:t>
            </a:r>
            <a:r>
              <a:rPr lang="en-US" sz="2500" dirty="0" err="1" smtClean="0"/>
              <a:t>trình</a:t>
            </a:r>
            <a:r>
              <a:rPr lang="en-US" sz="2500" dirty="0" smtClean="0"/>
              <a:t> </a:t>
            </a:r>
            <a:r>
              <a:rPr lang="en-US" sz="2500" dirty="0" err="1" smtClean="0"/>
              <a:t>sản</a:t>
            </a:r>
            <a:r>
              <a:rPr lang="en-US" sz="2500" dirty="0" smtClean="0"/>
              <a:t> </a:t>
            </a:r>
            <a:r>
              <a:rPr lang="en-US" sz="2500" dirty="0" err="1" smtClean="0"/>
              <a:t>phẩm</a:t>
            </a:r>
            <a:r>
              <a:rPr lang="en-US" sz="2500" dirty="0" smtClean="0"/>
              <a:t> </a:t>
            </a:r>
            <a:r>
              <a:rPr lang="en-US" sz="2500" dirty="0" err="1" smtClean="0"/>
              <a:t>trong</a:t>
            </a:r>
            <a:r>
              <a:rPr lang="en-US" sz="2500" dirty="0" smtClean="0"/>
              <a:t> </a:t>
            </a:r>
            <a:r>
              <a:rPr lang="en-US" sz="2500" dirty="0" err="1" smtClean="0"/>
              <a:t>một</a:t>
            </a:r>
            <a:r>
              <a:rPr lang="en-US" sz="2500" dirty="0" smtClean="0"/>
              <a:t> </a:t>
            </a:r>
            <a:r>
              <a:rPr lang="en-US" sz="2500" dirty="0" err="1" smtClean="0"/>
              <a:t>doanh</a:t>
            </a:r>
            <a:r>
              <a:rPr lang="en-US" sz="2500" dirty="0" smtClean="0"/>
              <a:t> </a:t>
            </a:r>
            <a:r>
              <a:rPr lang="en-US" sz="2500" dirty="0" err="1" smtClean="0"/>
              <a:t>nghiệp</a:t>
            </a:r>
            <a:endParaRPr lang="en-US" sz="2500" u="sng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76" y="1637731"/>
            <a:ext cx="8229600" cy="1592842"/>
          </a:xfrm>
        </p:spPr>
        <p:txBody>
          <a:bodyPr/>
          <a:lstStyle/>
          <a:p>
            <a:r>
              <a:rPr lang="en-US" dirty="0" err="1" smtClean="0"/>
              <a:t>Dù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trải</a:t>
            </a:r>
            <a:r>
              <a:rPr lang="en-US" dirty="0" smtClean="0"/>
              <a:t> qua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đoạn</a:t>
            </a:r>
            <a:r>
              <a:rPr lang="en-US" dirty="0" smtClean="0"/>
              <a:t> </a:t>
            </a:r>
            <a:r>
              <a:rPr lang="en-US" dirty="0" err="1" smtClean="0"/>
              <a:t>chế</a:t>
            </a:r>
            <a:r>
              <a:rPr lang="en-US" dirty="0" smtClean="0"/>
              <a:t> </a:t>
            </a:r>
            <a:r>
              <a:rPr lang="en-US" dirty="0" err="1" smtClean="0"/>
              <a:t>biến</a:t>
            </a:r>
            <a:r>
              <a:rPr lang="en-US" dirty="0" smtClean="0"/>
              <a:t>,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,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phối</a:t>
            </a:r>
            <a:r>
              <a:rPr lang="en-US" dirty="0" smtClean="0"/>
              <a:t>,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/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luôn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truy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tới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rừng</a:t>
            </a:r>
            <a:endParaRPr lang="en-US" dirty="0" smtClean="0"/>
          </a:p>
        </p:txBody>
      </p:sp>
      <p:sp>
        <p:nvSpPr>
          <p:cNvPr id="62" name="Rectangle 61"/>
          <p:cNvSpPr/>
          <p:nvPr/>
        </p:nvSpPr>
        <p:spPr>
          <a:xfrm>
            <a:off x="101101" y="3301814"/>
            <a:ext cx="8931898" cy="1972952"/>
          </a:xfrm>
          <a:prstGeom prst="rect">
            <a:avLst/>
          </a:prstGeom>
          <a:solidFill>
            <a:srgbClr val="97CEE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206" y="5384453"/>
            <a:ext cx="1267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©Proforest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6893" y="3490848"/>
            <a:ext cx="1293892" cy="61373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  <a:effectLst>
            <a:outerShdw blurRad="50800" dist="889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Mua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nguyên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liệu</a:t>
            </a:r>
            <a:endParaRPr lang="en-US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23012" y="3490848"/>
            <a:ext cx="1351656" cy="61373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  <a:effectLst>
            <a:outerShdw blurRad="50800" dist="889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Lưu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kho</a:t>
            </a:r>
            <a:endParaRPr lang="en-US" sz="1400" b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44753" y="3444249"/>
            <a:ext cx="1351656" cy="61373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  <a:effectLst>
            <a:outerShdw blurRad="50800" dist="889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Chế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biến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Lắp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ráp</a:t>
            </a:r>
            <a:endParaRPr lang="en-US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83689" y="3444249"/>
            <a:ext cx="1351656" cy="61373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  <a:effectLst>
            <a:outerShdw blurRad="50800" dist="889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Giao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nhận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Xuất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khẩu</a:t>
            </a:r>
            <a:endParaRPr lang="en-US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621798" y="3622510"/>
            <a:ext cx="277262" cy="350663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Flowchart: Merge 14"/>
          <p:cNvSpPr/>
          <p:nvPr/>
        </p:nvSpPr>
        <p:spPr>
          <a:xfrm>
            <a:off x="1307093" y="4112329"/>
            <a:ext cx="369684" cy="333092"/>
          </a:xfrm>
          <a:prstGeom prst="flowChartMerge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Flowchart: Merge 19"/>
          <p:cNvSpPr/>
          <p:nvPr/>
        </p:nvSpPr>
        <p:spPr>
          <a:xfrm>
            <a:off x="3013962" y="4141325"/>
            <a:ext cx="369684" cy="333092"/>
          </a:xfrm>
          <a:prstGeom prst="flowChartMerge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Flowchart: Merge 23"/>
          <p:cNvSpPr/>
          <p:nvPr/>
        </p:nvSpPr>
        <p:spPr>
          <a:xfrm>
            <a:off x="4695595" y="4121744"/>
            <a:ext cx="369684" cy="333092"/>
          </a:xfrm>
          <a:prstGeom prst="flowChartMerge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Flowchart: Merge 27"/>
          <p:cNvSpPr/>
          <p:nvPr/>
        </p:nvSpPr>
        <p:spPr>
          <a:xfrm>
            <a:off x="6590183" y="4088838"/>
            <a:ext cx="369684" cy="333092"/>
          </a:xfrm>
          <a:prstGeom prst="flowChartMerge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Flowchart: Merge 33"/>
          <p:cNvSpPr/>
          <p:nvPr/>
        </p:nvSpPr>
        <p:spPr>
          <a:xfrm>
            <a:off x="8304119" y="4097234"/>
            <a:ext cx="369684" cy="333092"/>
          </a:xfrm>
          <a:prstGeom prst="flowChartMerge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3345191" y="3646509"/>
            <a:ext cx="277262" cy="350663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5192436" y="3684320"/>
            <a:ext cx="277262" cy="350663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6921411" y="3646509"/>
            <a:ext cx="277262" cy="350663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498080" y="4451432"/>
            <a:ext cx="1294229" cy="633311"/>
            <a:chOff x="1051908" y="4393638"/>
            <a:chExt cx="898478" cy="484202"/>
          </a:xfrm>
        </p:grpSpPr>
        <p:sp>
          <p:nvSpPr>
            <p:cNvPr id="58" name="Flowchart: Multidocument 57"/>
            <p:cNvSpPr/>
            <p:nvPr/>
          </p:nvSpPr>
          <p:spPr>
            <a:xfrm>
              <a:off x="1051908" y="4393638"/>
              <a:ext cx="898478" cy="484202"/>
            </a:xfrm>
            <a:prstGeom prst="flowChartMultidocument">
              <a:avLst/>
            </a:prstGeom>
            <a:solidFill>
              <a:schemeClr val="accent5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143000" y="4477674"/>
              <a:ext cx="366746" cy="153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Nguồn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gốc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gỗ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67471" y="4635739"/>
              <a:ext cx="675963" cy="16486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Có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thể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truy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nguyên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875020" y="4425085"/>
            <a:ext cx="1204488" cy="633311"/>
            <a:chOff x="1051908" y="4393638"/>
            <a:chExt cx="898478" cy="484202"/>
          </a:xfrm>
        </p:grpSpPr>
        <p:sp>
          <p:nvSpPr>
            <p:cNvPr id="64" name="Flowchart: Multidocument 63"/>
            <p:cNvSpPr/>
            <p:nvPr/>
          </p:nvSpPr>
          <p:spPr>
            <a:xfrm>
              <a:off x="1051908" y="4393638"/>
              <a:ext cx="898478" cy="484202"/>
            </a:xfrm>
            <a:prstGeom prst="flowChartMultidocument">
              <a:avLst/>
            </a:prstGeom>
            <a:solidFill>
              <a:schemeClr val="accent5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143000" y="4477674"/>
              <a:ext cx="366746" cy="153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Nguồn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gốc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gỗ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67471" y="4635739"/>
              <a:ext cx="675963" cy="16486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Có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thể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truy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nguyên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12902" y="4487339"/>
            <a:ext cx="1272859" cy="633311"/>
            <a:chOff x="1033648" y="4393638"/>
            <a:chExt cx="898478" cy="484202"/>
          </a:xfrm>
        </p:grpSpPr>
        <p:sp>
          <p:nvSpPr>
            <p:cNvPr id="68" name="Flowchart: Multidocument 67"/>
            <p:cNvSpPr/>
            <p:nvPr/>
          </p:nvSpPr>
          <p:spPr>
            <a:xfrm>
              <a:off x="1033648" y="4393638"/>
              <a:ext cx="898478" cy="484202"/>
            </a:xfrm>
            <a:prstGeom prst="flowChartMultidocument">
              <a:avLst/>
            </a:prstGeom>
            <a:solidFill>
              <a:schemeClr val="accent5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143000" y="4477674"/>
              <a:ext cx="366746" cy="153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Nguồn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gốc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gỗ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067471" y="4635739"/>
              <a:ext cx="675963" cy="16486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Có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thể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truy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nguyên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209800" y="4480350"/>
            <a:ext cx="1299614" cy="633311"/>
            <a:chOff x="1051908" y="4393638"/>
            <a:chExt cx="898478" cy="484202"/>
          </a:xfrm>
        </p:grpSpPr>
        <p:sp>
          <p:nvSpPr>
            <p:cNvPr id="72" name="Flowchart: Multidocument 71"/>
            <p:cNvSpPr/>
            <p:nvPr/>
          </p:nvSpPr>
          <p:spPr>
            <a:xfrm>
              <a:off x="1051908" y="4393638"/>
              <a:ext cx="898478" cy="484202"/>
            </a:xfrm>
            <a:prstGeom prst="flowChartMultidocument">
              <a:avLst/>
            </a:prstGeom>
            <a:solidFill>
              <a:schemeClr val="accent5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43000" y="4477674"/>
              <a:ext cx="366746" cy="153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Nguồn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gốc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gỗ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67471" y="4635739"/>
              <a:ext cx="675963" cy="16486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Có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thể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truy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nguyên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96893" y="4451432"/>
            <a:ext cx="1443542" cy="633311"/>
            <a:chOff x="1051908" y="4393638"/>
            <a:chExt cx="898478" cy="484202"/>
          </a:xfrm>
        </p:grpSpPr>
        <p:sp>
          <p:nvSpPr>
            <p:cNvPr id="76" name="Flowchart: Multidocument 75"/>
            <p:cNvSpPr/>
            <p:nvPr/>
          </p:nvSpPr>
          <p:spPr>
            <a:xfrm>
              <a:off x="1051908" y="4393638"/>
              <a:ext cx="898478" cy="484202"/>
            </a:xfrm>
            <a:prstGeom prst="flowChartMultidocument">
              <a:avLst/>
            </a:prstGeom>
            <a:solidFill>
              <a:schemeClr val="accent5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00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143000" y="4477674"/>
              <a:ext cx="366746" cy="15309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Nguồn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gốc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gỗ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67471" y="4635739"/>
              <a:ext cx="675963" cy="16486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Có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thể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truy</a:t>
              </a:r>
              <a:r>
                <a:rPr lang="en-US" sz="6000" dirty="0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6000" dirty="0" err="1" smtClean="0">
                  <a:ln w="317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nguyên</a:t>
              </a:r>
              <a:endParaRPr lang="en-US" sz="6000" dirty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968533" y="3472006"/>
            <a:ext cx="1351656" cy="61373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  <a:effectLst>
            <a:outerShdw blurRad="50800" dist="889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Xẻ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Sấy</a:t>
            </a:r>
            <a:r>
              <a:rPr lang="en-US" sz="14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gỗ</a:t>
            </a:r>
            <a:endParaRPr lang="en-US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17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7" y="851017"/>
            <a:ext cx="8145701" cy="59315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CoC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gì</a:t>
            </a:r>
            <a:r>
              <a:rPr lang="en-US" dirty="0" smtClean="0"/>
              <a:t>/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endParaRPr lang="en-US" dirty="0"/>
          </a:p>
        </p:txBody>
      </p:sp>
      <p:sp>
        <p:nvSpPr>
          <p:cNvPr id="40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553200" y="6664221"/>
            <a:ext cx="2133600" cy="365125"/>
          </a:xfrm>
        </p:spPr>
        <p:txBody>
          <a:bodyPr/>
          <a:lstStyle/>
          <a:p>
            <a:fld id="{8C086899-34D2-4DA1-BEAD-D1786B536AE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949" y="5646809"/>
            <a:ext cx="866875" cy="8033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382" y="5747921"/>
            <a:ext cx="866875" cy="803304"/>
          </a:xfrm>
          <a:prstGeom prst="rect">
            <a:avLst/>
          </a:prstGeom>
        </p:spPr>
      </p:pic>
      <p:sp>
        <p:nvSpPr>
          <p:cNvPr id="25" name="Down Arrow 24"/>
          <p:cNvSpPr/>
          <p:nvPr/>
        </p:nvSpPr>
        <p:spPr>
          <a:xfrm>
            <a:off x="1210225" y="2667290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8972" y="6551235"/>
            <a:ext cx="1944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Người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tiêu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dùng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cuối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cùng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7596" y="2205625"/>
            <a:ext cx="965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Gỗ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nhập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khẩu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57522" y="1619950"/>
            <a:ext cx="93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Rừng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hoặc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78228" y="2318319"/>
            <a:ext cx="965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Gỗ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nhập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khẩu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07579" y="1750927"/>
            <a:ext cx="93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Rừng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hoặc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2390" y="3059936"/>
            <a:ext cx="250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Doanh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nghiệp</a:t>
            </a:r>
            <a:r>
              <a:rPr lang="en-US" sz="1200" b="1" dirty="0" smtClean="0">
                <a:solidFill>
                  <a:srgbClr val="FF0000"/>
                </a:solidFill>
              </a:rPr>
              <a:t>/Phạm vi </a:t>
            </a:r>
            <a:r>
              <a:rPr lang="en-US" sz="1200" b="1" dirty="0" err="1" smtClean="0">
                <a:solidFill>
                  <a:srgbClr val="FF0000"/>
                </a:solidFill>
              </a:rPr>
              <a:t>có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thể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khác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80386" y="3073836"/>
            <a:ext cx="250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Doanh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nghiệp</a:t>
            </a:r>
            <a:r>
              <a:rPr lang="en-US" sz="1200" b="1" dirty="0" smtClean="0">
                <a:solidFill>
                  <a:srgbClr val="FF0000"/>
                </a:solidFill>
              </a:rPr>
              <a:t>/Phạm vi </a:t>
            </a:r>
            <a:r>
              <a:rPr lang="en-US" sz="1200" b="1" dirty="0" err="1" smtClean="0">
                <a:solidFill>
                  <a:srgbClr val="FF0000"/>
                </a:solidFill>
              </a:rPr>
              <a:t>có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thể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khác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41890" y="3108335"/>
            <a:ext cx="250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Doanh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nghiệp</a:t>
            </a:r>
            <a:r>
              <a:rPr lang="en-US" sz="1200" b="1" dirty="0" smtClean="0">
                <a:solidFill>
                  <a:srgbClr val="FF0000"/>
                </a:solidFill>
              </a:rPr>
              <a:t>/Phạm vi </a:t>
            </a:r>
            <a:r>
              <a:rPr lang="en-US" sz="1200" b="1" dirty="0" err="1" smtClean="0">
                <a:solidFill>
                  <a:srgbClr val="FF0000"/>
                </a:solidFill>
              </a:rPr>
              <a:t>có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thể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khác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2390" y="4326761"/>
            <a:ext cx="250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Doanh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nghiệp</a:t>
            </a:r>
            <a:r>
              <a:rPr lang="en-US" sz="1200" b="1" dirty="0" smtClean="0">
                <a:solidFill>
                  <a:srgbClr val="FF0000"/>
                </a:solidFill>
              </a:rPr>
              <a:t>/Phạm vi </a:t>
            </a:r>
            <a:r>
              <a:rPr lang="en-US" sz="1200" b="1" dirty="0" err="1" smtClean="0">
                <a:solidFill>
                  <a:srgbClr val="FF0000"/>
                </a:solidFill>
              </a:rPr>
              <a:t>có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thể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khác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89490" y="4355336"/>
            <a:ext cx="2502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Doanh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nghiệp</a:t>
            </a:r>
            <a:r>
              <a:rPr lang="en-US" sz="1200" b="1" dirty="0" smtClean="0">
                <a:solidFill>
                  <a:srgbClr val="FF0000"/>
                </a:solidFill>
              </a:rPr>
              <a:t>/Phạm vi </a:t>
            </a:r>
            <a:r>
              <a:rPr lang="en-US" sz="1200" b="1" dirty="0" err="1" smtClean="0">
                <a:solidFill>
                  <a:srgbClr val="FF0000"/>
                </a:solidFill>
              </a:rPr>
              <a:t>có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thể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khác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323614" y="4518697"/>
            <a:ext cx="26156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Dù</a:t>
            </a:r>
            <a:r>
              <a:rPr lang="en-US" sz="1600" dirty="0" smtClean="0"/>
              <a:t> </a:t>
            </a:r>
            <a:r>
              <a:rPr lang="en-US" sz="1600" dirty="0" err="1" smtClean="0"/>
              <a:t>phải</a:t>
            </a:r>
            <a:r>
              <a:rPr lang="en-US" sz="1600" dirty="0" smtClean="0"/>
              <a:t> </a:t>
            </a:r>
            <a:r>
              <a:rPr lang="en-US" sz="1600" dirty="0" err="1" smtClean="0"/>
              <a:t>trải</a:t>
            </a:r>
            <a:r>
              <a:rPr lang="en-US" sz="1600" dirty="0" smtClean="0"/>
              <a:t> qua </a:t>
            </a:r>
            <a:r>
              <a:rPr lang="en-US" sz="1600" dirty="0" err="1" smtClean="0"/>
              <a:t>các</a:t>
            </a:r>
            <a:r>
              <a:rPr lang="en-US" sz="1600" dirty="0" smtClean="0"/>
              <a:t> </a:t>
            </a:r>
            <a:r>
              <a:rPr lang="en-US" sz="1600" dirty="0" err="1" smtClean="0"/>
              <a:t>công</a:t>
            </a:r>
            <a:r>
              <a:rPr lang="en-US" sz="1600" dirty="0" smtClean="0"/>
              <a:t> </a:t>
            </a:r>
            <a:r>
              <a:rPr lang="en-US" sz="1600" dirty="0" err="1" smtClean="0"/>
              <a:t>đoạn</a:t>
            </a:r>
            <a:r>
              <a:rPr lang="en-US" sz="1600" dirty="0" smtClean="0"/>
              <a:t> </a:t>
            </a:r>
            <a:r>
              <a:rPr lang="en-US" sz="1600" dirty="0" err="1" smtClean="0"/>
              <a:t>chế</a:t>
            </a:r>
            <a:r>
              <a:rPr lang="en-US" sz="1600" dirty="0" smtClean="0"/>
              <a:t> </a:t>
            </a:r>
            <a:r>
              <a:rPr lang="en-US" sz="1600" dirty="0" err="1" smtClean="0"/>
              <a:t>biến</a:t>
            </a:r>
            <a:r>
              <a:rPr lang="en-US" sz="1600" dirty="0" smtClean="0"/>
              <a:t>, </a:t>
            </a:r>
            <a:r>
              <a:rPr lang="en-US" sz="1600" dirty="0" err="1" smtClean="0"/>
              <a:t>chuyển</a:t>
            </a:r>
            <a:r>
              <a:rPr lang="en-US" sz="1600" dirty="0" smtClean="0"/>
              <a:t> </a:t>
            </a:r>
            <a:r>
              <a:rPr lang="en-US" sz="1600" dirty="0" err="1" smtClean="0"/>
              <a:t>hóa</a:t>
            </a:r>
            <a:r>
              <a:rPr lang="en-US" sz="1600" dirty="0" smtClean="0"/>
              <a:t>, </a:t>
            </a:r>
            <a:r>
              <a:rPr lang="en-US" sz="1600" dirty="0" err="1" smtClean="0"/>
              <a:t>sản</a:t>
            </a:r>
            <a:r>
              <a:rPr lang="en-US" sz="1600" dirty="0" smtClean="0"/>
              <a:t> </a:t>
            </a:r>
            <a:r>
              <a:rPr lang="en-US" sz="1600" dirty="0" err="1" smtClean="0"/>
              <a:t>xuất</a:t>
            </a:r>
            <a:r>
              <a:rPr lang="en-US" sz="1600" dirty="0" smtClean="0"/>
              <a:t> </a:t>
            </a:r>
            <a:r>
              <a:rPr lang="en-US" sz="1600" dirty="0" err="1" smtClean="0"/>
              <a:t>và</a:t>
            </a:r>
            <a:r>
              <a:rPr lang="en-US" sz="1600" dirty="0" smtClean="0"/>
              <a:t> </a:t>
            </a:r>
            <a:r>
              <a:rPr lang="en-US" sz="1600" dirty="0" err="1" smtClean="0"/>
              <a:t>phân</a:t>
            </a:r>
            <a:r>
              <a:rPr lang="en-US" sz="1600" dirty="0" smtClean="0"/>
              <a:t> </a:t>
            </a:r>
            <a:r>
              <a:rPr lang="en-US" sz="1600" dirty="0" err="1" smtClean="0"/>
              <a:t>phối</a:t>
            </a:r>
            <a:r>
              <a:rPr lang="en-US" sz="1600" dirty="0" smtClean="0"/>
              <a:t>, </a:t>
            </a:r>
            <a:r>
              <a:rPr lang="en-US" sz="1600" dirty="0" err="1" smtClean="0"/>
              <a:t>nguyên</a:t>
            </a:r>
            <a:r>
              <a:rPr lang="en-US" sz="1600" dirty="0" smtClean="0"/>
              <a:t> </a:t>
            </a:r>
            <a:r>
              <a:rPr lang="en-US" sz="1600" dirty="0" err="1" smtClean="0"/>
              <a:t>liệu</a:t>
            </a:r>
            <a:r>
              <a:rPr lang="en-US" sz="1600" dirty="0" smtClean="0"/>
              <a:t> </a:t>
            </a:r>
            <a:r>
              <a:rPr lang="en-US" sz="1600" dirty="0" err="1" smtClean="0"/>
              <a:t>gỗ</a:t>
            </a:r>
            <a:r>
              <a:rPr lang="en-US" sz="1600" dirty="0" smtClean="0"/>
              <a:t> </a:t>
            </a:r>
            <a:r>
              <a:rPr lang="en-US" sz="1600" dirty="0" err="1" smtClean="0"/>
              <a:t>hoặc</a:t>
            </a:r>
            <a:r>
              <a:rPr lang="en-US" sz="1600" dirty="0" smtClean="0"/>
              <a:t>/</a:t>
            </a:r>
            <a:r>
              <a:rPr lang="en-US" sz="1600" dirty="0" err="1" smtClean="0"/>
              <a:t>và</a:t>
            </a:r>
            <a:r>
              <a:rPr lang="en-US" sz="1600" dirty="0" smtClean="0"/>
              <a:t> </a:t>
            </a:r>
            <a:r>
              <a:rPr lang="en-US" sz="1600" dirty="0" err="1" smtClean="0"/>
              <a:t>sản</a:t>
            </a:r>
            <a:r>
              <a:rPr lang="en-US" sz="1600" dirty="0" smtClean="0"/>
              <a:t> </a:t>
            </a:r>
            <a:r>
              <a:rPr lang="en-US" sz="1600" dirty="0" err="1" smtClean="0"/>
              <a:t>phẩm</a:t>
            </a:r>
            <a:r>
              <a:rPr lang="en-US" sz="1600" dirty="0" smtClean="0"/>
              <a:t> </a:t>
            </a:r>
            <a:r>
              <a:rPr lang="en-US" sz="1600" dirty="0" err="1" smtClean="0"/>
              <a:t>gỗ</a:t>
            </a:r>
            <a:r>
              <a:rPr lang="en-US" sz="1600" dirty="0" smtClean="0"/>
              <a:t> </a:t>
            </a:r>
            <a:r>
              <a:rPr lang="en-US" sz="1600" dirty="0" err="1" smtClean="0"/>
              <a:t>luôn</a:t>
            </a:r>
            <a:r>
              <a:rPr lang="en-US" sz="1600" dirty="0" smtClean="0"/>
              <a:t> </a:t>
            </a:r>
            <a:r>
              <a:rPr lang="en-US" sz="1600" dirty="0" err="1" smtClean="0"/>
              <a:t>được</a:t>
            </a:r>
            <a:r>
              <a:rPr lang="en-US" sz="1600" dirty="0" smtClean="0"/>
              <a:t> </a:t>
            </a:r>
            <a:r>
              <a:rPr lang="en-US" sz="1600" dirty="0" err="1" smtClean="0"/>
              <a:t>truy</a:t>
            </a:r>
            <a:r>
              <a:rPr lang="en-US" sz="1600" dirty="0" smtClean="0"/>
              <a:t> </a:t>
            </a:r>
            <a:r>
              <a:rPr lang="en-US" sz="1600" dirty="0" err="1" smtClean="0"/>
              <a:t>xuất</a:t>
            </a:r>
            <a:r>
              <a:rPr lang="en-US" sz="1600" dirty="0" smtClean="0"/>
              <a:t> </a:t>
            </a:r>
            <a:r>
              <a:rPr lang="en-US" sz="1600" dirty="0" err="1" smtClean="0"/>
              <a:t>tới</a:t>
            </a:r>
            <a:r>
              <a:rPr lang="en-US" sz="1600" dirty="0" smtClean="0"/>
              <a:t> </a:t>
            </a:r>
            <a:r>
              <a:rPr lang="en-US" sz="1600" dirty="0" err="1" smtClean="0"/>
              <a:t>nguồn</a:t>
            </a:r>
            <a:r>
              <a:rPr lang="en-US" sz="1600" dirty="0" smtClean="0"/>
              <a:t> </a:t>
            </a:r>
            <a:r>
              <a:rPr lang="en-US" sz="1600" dirty="0" err="1" smtClean="0"/>
              <a:t>rừng</a:t>
            </a:r>
            <a:endParaRPr lang="en-US" sz="1600" dirty="0" smtClean="0"/>
          </a:p>
        </p:txBody>
      </p:sp>
      <p:sp>
        <p:nvSpPr>
          <p:cNvPr id="94" name="Right Arrow 93"/>
          <p:cNvSpPr/>
          <p:nvPr/>
        </p:nvSpPr>
        <p:spPr>
          <a:xfrm>
            <a:off x="2864718" y="3660463"/>
            <a:ext cx="228600" cy="268102"/>
          </a:xfrm>
          <a:prstGeom prst="right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7" y="3505203"/>
            <a:ext cx="2758517" cy="57862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746" y="3505203"/>
            <a:ext cx="2758517" cy="57862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945" y="3505203"/>
            <a:ext cx="2758517" cy="57862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5" y="4632994"/>
            <a:ext cx="2758517" cy="57862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755" y="4640003"/>
            <a:ext cx="2758517" cy="57862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Down Arrow 79"/>
          <p:cNvSpPr/>
          <p:nvPr/>
        </p:nvSpPr>
        <p:spPr>
          <a:xfrm>
            <a:off x="1266343" y="4112504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1277463" y="5290163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2" name="Down Arrow 81"/>
          <p:cNvSpPr/>
          <p:nvPr/>
        </p:nvSpPr>
        <p:spPr>
          <a:xfrm>
            <a:off x="7575559" y="2800881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3" name="Down Arrow 82"/>
          <p:cNvSpPr/>
          <p:nvPr/>
        </p:nvSpPr>
        <p:spPr>
          <a:xfrm>
            <a:off x="7611709" y="4163964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7651214" y="5285018"/>
            <a:ext cx="333222" cy="272955"/>
          </a:xfrm>
          <a:prstGeom prst="down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5" name="Right Arrow 84"/>
          <p:cNvSpPr/>
          <p:nvPr/>
        </p:nvSpPr>
        <p:spPr>
          <a:xfrm>
            <a:off x="6066254" y="3660463"/>
            <a:ext cx="228600" cy="268102"/>
          </a:xfrm>
          <a:prstGeom prst="rightArrow">
            <a:avLst/>
          </a:prstGeom>
          <a:solidFill>
            <a:srgbClr val="C00000"/>
          </a:solidFill>
          <a:ln w="6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471" y="1570823"/>
            <a:ext cx="1929566" cy="109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83" y="1499258"/>
            <a:ext cx="1929566" cy="109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872515" y="6551973"/>
            <a:ext cx="1944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00"/>
                </a:solidFill>
              </a:rPr>
              <a:t>Người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tiêu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dùng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cuối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cùng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0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7" y="851017"/>
            <a:ext cx="8336553" cy="59315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Tóm</a:t>
            </a:r>
            <a:r>
              <a:rPr lang="en-US" sz="2400" dirty="0" smtClean="0"/>
              <a:t> </a:t>
            </a:r>
            <a:r>
              <a:rPr lang="en-US" sz="2400" dirty="0" err="1" smtClean="0"/>
              <a:t>tắt</a:t>
            </a:r>
            <a:r>
              <a:rPr lang="en-US" sz="2400" dirty="0" smtClean="0"/>
              <a:t> </a:t>
            </a:r>
            <a:r>
              <a:rPr lang="en-US" sz="2400" dirty="0" err="1" smtClean="0"/>
              <a:t>chuỗi</a:t>
            </a:r>
            <a:r>
              <a:rPr lang="en-US" sz="2400" dirty="0" smtClean="0"/>
              <a:t> </a:t>
            </a:r>
            <a:r>
              <a:rPr lang="en-US" sz="2400" dirty="0" err="1" smtClean="0"/>
              <a:t>hành</a:t>
            </a:r>
            <a:r>
              <a:rPr lang="en-US" sz="2400" dirty="0" smtClean="0"/>
              <a:t> </a:t>
            </a:r>
            <a:r>
              <a:rPr lang="en-US" sz="2400" dirty="0" err="1" smtClean="0"/>
              <a:t>trình</a:t>
            </a:r>
            <a:r>
              <a:rPr lang="en-US" sz="2400" dirty="0" smtClean="0"/>
              <a:t> </a:t>
            </a:r>
            <a:r>
              <a:rPr lang="en-US" sz="2400" dirty="0" err="1" smtClean="0"/>
              <a:t>sản</a:t>
            </a:r>
            <a:r>
              <a:rPr lang="en-US" sz="2400" dirty="0" smtClean="0"/>
              <a:t> </a:t>
            </a:r>
            <a:r>
              <a:rPr lang="en-US" sz="2400" dirty="0" err="1" smtClean="0"/>
              <a:t>phẩm</a:t>
            </a:r>
            <a:r>
              <a:rPr lang="en-US" sz="2400" dirty="0" smtClean="0"/>
              <a:t>_ </a:t>
            </a:r>
            <a:r>
              <a:rPr lang="en-US" sz="2400" dirty="0" err="1" smtClean="0"/>
              <a:t>Truy</a:t>
            </a:r>
            <a:r>
              <a:rPr lang="en-US" sz="2400" dirty="0" smtClean="0"/>
              <a:t> </a:t>
            </a:r>
            <a:r>
              <a:rPr lang="en-US" sz="2400" dirty="0" err="1" smtClean="0"/>
              <a:t>nguyên</a:t>
            </a:r>
            <a:r>
              <a:rPr lang="en-US" sz="2400" dirty="0" smtClean="0"/>
              <a:t> </a:t>
            </a:r>
            <a:r>
              <a:rPr lang="en-US" sz="2400" dirty="0" err="1" smtClean="0"/>
              <a:t>nguồn</a:t>
            </a:r>
            <a:r>
              <a:rPr lang="en-US" sz="2400" dirty="0" smtClean="0"/>
              <a:t> </a:t>
            </a:r>
            <a:r>
              <a:rPr lang="en-US" sz="2400" dirty="0" err="1" smtClean="0"/>
              <a:t>gốc</a:t>
            </a:r>
            <a:r>
              <a:rPr lang="en-US" sz="2400" dirty="0" smtClean="0"/>
              <a:t> </a:t>
            </a:r>
            <a:r>
              <a:rPr lang="en-US" sz="2400" dirty="0" err="1" smtClean="0"/>
              <a:t>gỗ</a:t>
            </a:r>
            <a:endParaRPr lang="en-US" sz="2400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2765238" y="2356518"/>
            <a:ext cx="3457074" cy="3448746"/>
          </a:xfrm>
          <a:prstGeom prst="ellipse">
            <a:avLst/>
          </a:prstGeom>
          <a:noFill/>
          <a:ln w="333375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</p:txBody>
      </p:sp>
      <p:pic>
        <p:nvPicPr>
          <p:cNvPr id="7" name="Picture 4" descr="j0439805[2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4806" flipV="1">
            <a:off x="4687056" y="2380428"/>
            <a:ext cx="764602" cy="30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j0439805[2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43904" flipV="1">
            <a:off x="5838729" y="3320176"/>
            <a:ext cx="501599" cy="46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j0439805[2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466240" y="4931294"/>
            <a:ext cx="810232" cy="2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j0439805[2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97633" flipV="1">
            <a:off x="4067510" y="5611836"/>
            <a:ext cx="722492" cy="43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7" descr="j0439805[2]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6728" flipV="1">
            <a:off x="2653614" y="4917712"/>
            <a:ext cx="734293" cy="47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7" descr="j0439805[2]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0973" flipV="1">
            <a:off x="2385448" y="3377587"/>
            <a:ext cx="743449" cy="36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3821563" y="3619226"/>
            <a:ext cx="135802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b="1" dirty="0" err="1" smtClean="0">
                <a:solidFill>
                  <a:schemeClr val="tx2"/>
                </a:solidFill>
              </a:rPr>
              <a:t>Chuỗi</a:t>
            </a:r>
            <a:r>
              <a:rPr lang="en-US" altLang="en-US" b="1" dirty="0" smtClean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hành</a:t>
            </a:r>
            <a:r>
              <a:rPr lang="en-US" altLang="en-US" b="1" dirty="0" smtClean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trình</a:t>
            </a:r>
            <a:r>
              <a:rPr lang="en-US" altLang="en-US" b="1" dirty="0" smtClean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sản</a:t>
            </a:r>
            <a:r>
              <a:rPr lang="en-US" altLang="en-US" b="1" dirty="0" smtClean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phẩm</a:t>
            </a:r>
            <a:endParaRPr lang="en-US" altLang="en-US" b="1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259" y="1691936"/>
            <a:ext cx="716061" cy="723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FACTORY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377" y="5581828"/>
            <a:ext cx="888423" cy="904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LOGS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941" y="2551193"/>
            <a:ext cx="848074" cy="63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008" y="3888050"/>
            <a:ext cx="752432" cy="801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811" y="5581834"/>
            <a:ext cx="849788" cy="904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860" y="3891747"/>
            <a:ext cx="748960" cy="797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 descr="CHAIRS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585" y="2134646"/>
            <a:ext cx="782452" cy="833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3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Bài</a:t>
            </a:r>
            <a:r>
              <a:rPr lang="en-US" sz="3000" dirty="0" smtClean="0"/>
              <a:t> </a:t>
            </a:r>
            <a:r>
              <a:rPr lang="en-US" sz="3000" dirty="0" err="1" smtClean="0"/>
              <a:t>tập</a:t>
            </a:r>
            <a:r>
              <a:rPr lang="en-US" sz="3000" dirty="0" smtClean="0"/>
              <a:t>: </a:t>
            </a:r>
            <a:r>
              <a:rPr lang="en-US" sz="3000" dirty="0" err="1" smtClean="0"/>
              <a:t>Lập</a:t>
            </a:r>
            <a:r>
              <a:rPr lang="en-US" sz="3000" dirty="0" smtClean="0"/>
              <a:t> </a:t>
            </a:r>
            <a:r>
              <a:rPr lang="en-US" sz="3000" dirty="0" err="1" smtClean="0"/>
              <a:t>sơ</a:t>
            </a:r>
            <a:r>
              <a:rPr lang="en-US" sz="3000" dirty="0" smtClean="0"/>
              <a:t> </a:t>
            </a:r>
            <a:r>
              <a:rPr lang="en-US" sz="3000" dirty="0" err="1" smtClean="0"/>
              <a:t>đồ</a:t>
            </a:r>
            <a:r>
              <a:rPr lang="en-US" sz="3000" dirty="0" smtClean="0"/>
              <a:t> </a:t>
            </a:r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0" y="1705969"/>
            <a:ext cx="5407470" cy="4872251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2000" b="1" dirty="0" err="1" smtClean="0"/>
              <a:t>Bài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tập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nhóm</a:t>
            </a:r>
            <a:r>
              <a:rPr lang="en-US" sz="2000" b="1" dirty="0" smtClean="0"/>
              <a:t> (3 </a:t>
            </a:r>
            <a:r>
              <a:rPr lang="en-US" sz="2000" b="1" dirty="0" err="1" smtClean="0"/>
              <a:t>nhóm</a:t>
            </a:r>
            <a:r>
              <a:rPr lang="en-US" sz="2000" b="1" dirty="0" smtClean="0"/>
              <a:t>)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err="1" smtClean="0"/>
              <a:t>Thời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gian</a:t>
            </a:r>
            <a:r>
              <a:rPr lang="en-US" sz="2000" b="1" dirty="0" smtClean="0"/>
              <a:t>: </a:t>
            </a:r>
            <a:r>
              <a:rPr lang="en-US" sz="2000" dirty="0" err="1" smtClean="0"/>
              <a:t>Mỗi</a:t>
            </a:r>
            <a:r>
              <a:rPr lang="en-US" sz="2000" dirty="0" smtClean="0"/>
              <a:t> </a:t>
            </a:r>
            <a:r>
              <a:rPr lang="en-US" sz="2000" dirty="0" err="1" smtClean="0"/>
              <a:t>nhóm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khoảng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60 </a:t>
            </a:r>
            <a:r>
              <a:rPr lang="en-US" sz="2000" b="1" dirty="0" err="1" smtClean="0">
                <a:solidFill>
                  <a:srgbClr val="C00000"/>
                </a:solidFill>
              </a:rPr>
              <a:t>phút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/>
              <a:t>chuẩn</a:t>
            </a:r>
            <a:r>
              <a:rPr lang="en-US" sz="2000" dirty="0" smtClean="0"/>
              <a:t> </a:t>
            </a:r>
            <a:r>
              <a:rPr lang="en-US" sz="2000" dirty="0" err="1" smtClean="0"/>
              <a:t>bị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thảo</a:t>
            </a:r>
            <a:r>
              <a:rPr lang="en-US" sz="2000" dirty="0" smtClean="0"/>
              <a:t> </a:t>
            </a:r>
            <a:r>
              <a:rPr lang="en-US" sz="2000" dirty="0" err="1" smtClean="0"/>
              <a:t>luận</a:t>
            </a:r>
            <a:r>
              <a:rPr lang="en-US" sz="2000" dirty="0" smtClean="0"/>
              <a:t> , </a:t>
            </a:r>
            <a:r>
              <a:rPr lang="en-US" sz="2000" dirty="0" err="1" smtClean="0"/>
              <a:t>thiết</a:t>
            </a:r>
            <a:r>
              <a:rPr lang="en-US" sz="2000" dirty="0" smtClean="0"/>
              <a:t> </a:t>
            </a:r>
            <a:r>
              <a:rPr lang="en-US" sz="2000" dirty="0" err="1" smtClean="0"/>
              <a:t>lập</a:t>
            </a:r>
            <a:r>
              <a:rPr lang="en-US" sz="2000" dirty="0" smtClean="0"/>
              <a:t> </a:t>
            </a:r>
            <a:r>
              <a:rPr lang="en-US" sz="2000" dirty="0" err="1" smtClean="0"/>
              <a:t>bài</a:t>
            </a:r>
            <a:r>
              <a:rPr lang="en-US" sz="2000" dirty="0" smtClean="0"/>
              <a:t> </a:t>
            </a: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bày</a:t>
            </a:r>
            <a:r>
              <a:rPr lang="en-US" sz="2000" dirty="0" smtClean="0"/>
              <a:t> . </a:t>
            </a:r>
            <a:r>
              <a:rPr lang="en-US" sz="2000" dirty="0" err="1" smtClean="0"/>
              <a:t>Phần</a:t>
            </a:r>
            <a:r>
              <a:rPr lang="en-US" sz="2000" dirty="0" smtClean="0"/>
              <a:t> </a:t>
            </a: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bày</a:t>
            </a:r>
            <a:r>
              <a:rPr lang="en-US" sz="2000" dirty="0" smtClean="0"/>
              <a:t> </a:t>
            </a:r>
            <a:r>
              <a:rPr lang="en-US" sz="2000" dirty="0" err="1" smtClean="0"/>
              <a:t>được</a:t>
            </a:r>
            <a:r>
              <a:rPr lang="en-US" sz="2000" dirty="0" smtClean="0"/>
              <a:t> </a:t>
            </a:r>
            <a:r>
              <a:rPr lang="en-US" sz="2000" dirty="0" err="1" smtClean="0"/>
              <a:t>mỗi</a:t>
            </a:r>
            <a:r>
              <a:rPr lang="en-US" sz="2000" dirty="0" smtClean="0"/>
              <a:t> </a:t>
            </a:r>
            <a:r>
              <a:rPr lang="en-US" sz="2000" dirty="0" err="1" smtClean="0"/>
              <a:t>nhóm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riêng</a:t>
            </a:r>
            <a:r>
              <a:rPr lang="en-US" sz="2000" dirty="0" smtClean="0"/>
              <a:t> </a:t>
            </a:r>
            <a:r>
              <a:rPr lang="en-US" sz="2000" dirty="0" err="1" smtClean="0"/>
              <a:t>biệt</a:t>
            </a:r>
            <a:r>
              <a:rPr lang="en-US" sz="2000" dirty="0" smtClean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</a:t>
            </a:r>
            <a:r>
              <a:rPr lang="en-US" sz="2000" b="1" dirty="0">
                <a:solidFill>
                  <a:srgbClr val="C00000"/>
                </a:solidFill>
              </a:rPr>
              <a:t>15 </a:t>
            </a:r>
            <a:r>
              <a:rPr lang="en-US" sz="2000" b="1" dirty="0" err="1">
                <a:solidFill>
                  <a:srgbClr val="C00000"/>
                </a:solidFill>
              </a:rPr>
              <a:t>phút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dirty="0" err="1" smtClean="0"/>
              <a:t>bao</a:t>
            </a:r>
            <a:r>
              <a:rPr lang="en-US" sz="2000" dirty="0" smtClean="0"/>
              <a:t> </a:t>
            </a:r>
            <a:r>
              <a:rPr lang="en-US" sz="2000" dirty="0" err="1" smtClean="0"/>
              <a:t>gồm</a:t>
            </a:r>
            <a:r>
              <a:rPr lang="en-US" sz="2000" dirty="0" smtClean="0"/>
              <a:t> </a:t>
            </a:r>
            <a:r>
              <a:rPr lang="en-US" sz="2000" dirty="0" err="1" smtClean="0"/>
              <a:t>trả</a:t>
            </a:r>
            <a:r>
              <a:rPr lang="en-US" sz="2000" dirty="0" smtClean="0"/>
              <a:t> </a:t>
            </a:r>
            <a:r>
              <a:rPr lang="en-US" sz="2000" dirty="0" err="1" smtClean="0"/>
              <a:t>lời</a:t>
            </a:r>
            <a:r>
              <a:rPr lang="en-US" sz="2000" dirty="0" smtClean="0"/>
              <a:t> </a:t>
            </a:r>
            <a:r>
              <a:rPr lang="en-US" sz="2000" dirty="0" err="1" smtClean="0"/>
              <a:t>câu</a:t>
            </a:r>
            <a:r>
              <a:rPr lang="en-US" sz="2000" dirty="0" smtClean="0"/>
              <a:t> </a:t>
            </a:r>
            <a:r>
              <a:rPr lang="en-US" sz="2000" dirty="0" err="1" smtClean="0"/>
              <a:t>hỏi</a:t>
            </a:r>
            <a:r>
              <a:rPr lang="en-US" sz="2000" dirty="0" smtClean="0"/>
              <a:t>.</a:t>
            </a:r>
          </a:p>
          <a:p>
            <a:r>
              <a:rPr lang="en-US" sz="2000" b="1" dirty="0" err="1" smtClean="0"/>
              <a:t>Yêu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cầu</a:t>
            </a:r>
            <a:r>
              <a:rPr lang="en-US" sz="2000" b="1" dirty="0" smtClean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err="1" smtClean="0"/>
              <a:t>Rà</a:t>
            </a:r>
            <a:r>
              <a:rPr lang="en-GB" sz="1800" dirty="0" smtClean="0"/>
              <a:t> </a:t>
            </a:r>
            <a:r>
              <a:rPr lang="en-GB" sz="1800" dirty="0" err="1"/>
              <a:t>soát</a:t>
            </a:r>
            <a:r>
              <a:rPr lang="en-GB" sz="1800" dirty="0"/>
              <a:t> </a:t>
            </a:r>
            <a:r>
              <a:rPr lang="en-GB" sz="1800" dirty="0" err="1"/>
              <a:t>hai</a:t>
            </a:r>
            <a:r>
              <a:rPr lang="en-GB" sz="1800" dirty="0"/>
              <a:t> </a:t>
            </a:r>
            <a:r>
              <a:rPr lang="en-GB" sz="1800" dirty="0" err="1"/>
              <a:t>bộ</a:t>
            </a:r>
            <a:r>
              <a:rPr lang="en-GB" sz="1800" dirty="0"/>
              <a:t> </a:t>
            </a:r>
            <a:r>
              <a:rPr lang="en-GB" sz="1800" dirty="0" err="1"/>
              <a:t>tài</a:t>
            </a:r>
            <a:r>
              <a:rPr lang="en-GB" sz="1800" dirty="0"/>
              <a:t> </a:t>
            </a:r>
            <a:r>
              <a:rPr lang="en-GB" sz="1800" dirty="0" err="1"/>
              <a:t>liệu</a:t>
            </a:r>
            <a:r>
              <a:rPr lang="en-GB" sz="1800" dirty="0"/>
              <a:t> </a:t>
            </a:r>
            <a:r>
              <a:rPr lang="en-GB" sz="1800" dirty="0" err="1"/>
              <a:t>một</a:t>
            </a:r>
            <a:r>
              <a:rPr lang="en-GB" sz="1800" dirty="0"/>
              <a:t> </a:t>
            </a:r>
            <a:r>
              <a:rPr lang="en-GB" sz="1800" dirty="0" err="1"/>
              <a:t>cách</a:t>
            </a:r>
            <a:r>
              <a:rPr lang="en-GB" sz="1800" dirty="0"/>
              <a:t> </a:t>
            </a:r>
            <a:r>
              <a:rPr lang="en-GB" sz="1800" dirty="0" err="1"/>
              <a:t>cẩn</a:t>
            </a:r>
            <a:r>
              <a:rPr lang="en-GB" sz="1800" dirty="0"/>
              <a:t> </a:t>
            </a:r>
            <a:r>
              <a:rPr lang="en-GB" sz="1800" dirty="0" err="1"/>
              <a:t>thận</a:t>
            </a:r>
            <a:r>
              <a:rPr lang="en-GB" sz="1800" dirty="0"/>
              <a:t> 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err="1"/>
              <a:t>Tìm</a:t>
            </a:r>
            <a:r>
              <a:rPr lang="en-GB" sz="1800" dirty="0"/>
              <a:t> </a:t>
            </a:r>
            <a:r>
              <a:rPr lang="en-GB" sz="1800" dirty="0" err="1"/>
              <a:t>hiểu</a:t>
            </a:r>
            <a:r>
              <a:rPr lang="en-GB" sz="1800" dirty="0"/>
              <a:t> </a:t>
            </a:r>
            <a:r>
              <a:rPr lang="en-GB" sz="1800" dirty="0" err="1"/>
              <a:t>các</a:t>
            </a:r>
            <a:r>
              <a:rPr lang="en-GB" sz="1800" dirty="0"/>
              <a:t> </a:t>
            </a:r>
            <a:r>
              <a:rPr lang="en-GB" sz="1800" dirty="0" err="1"/>
              <a:t>công</a:t>
            </a:r>
            <a:r>
              <a:rPr lang="en-GB" sz="1800" dirty="0"/>
              <a:t> </a:t>
            </a:r>
            <a:r>
              <a:rPr lang="en-GB" sz="1800" dirty="0" err="1"/>
              <a:t>đoạn</a:t>
            </a:r>
            <a:r>
              <a:rPr lang="en-GB" sz="1800" dirty="0"/>
              <a:t> </a:t>
            </a:r>
            <a:r>
              <a:rPr lang="en-GB" sz="1800" dirty="0" err="1"/>
              <a:t>và</a:t>
            </a:r>
            <a:r>
              <a:rPr lang="en-GB" sz="1800" dirty="0"/>
              <a:t> </a:t>
            </a:r>
            <a:r>
              <a:rPr lang="en-GB" sz="1800" dirty="0" err="1"/>
              <a:t>các</a:t>
            </a:r>
            <a:r>
              <a:rPr lang="en-GB" sz="1800" dirty="0"/>
              <a:t> </a:t>
            </a:r>
            <a:r>
              <a:rPr lang="en-GB" sz="1800" dirty="0" err="1"/>
              <a:t>bên</a:t>
            </a:r>
            <a:r>
              <a:rPr lang="en-GB" sz="1800" dirty="0"/>
              <a:t> </a:t>
            </a:r>
            <a:r>
              <a:rPr lang="en-GB" sz="1800" dirty="0" err="1"/>
              <a:t>tham</a:t>
            </a:r>
            <a:r>
              <a:rPr lang="en-GB" sz="1800" dirty="0"/>
              <a:t> </a:t>
            </a:r>
            <a:r>
              <a:rPr lang="en-GB" sz="1800" dirty="0" err="1"/>
              <a:t>gia</a:t>
            </a:r>
            <a:r>
              <a:rPr lang="en-GB" sz="1800" dirty="0"/>
              <a:t> </a:t>
            </a:r>
            <a:r>
              <a:rPr lang="en-GB" sz="1800" dirty="0" err="1"/>
              <a:t>chuỗi</a:t>
            </a:r>
            <a:r>
              <a:rPr lang="en-GB" sz="1800" dirty="0"/>
              <a:t> </a:t>
            </a:r>
            <a:r>
              <a:rPr lang="en-GB" sz="1800" dirty="0" err="1"/>
              <a:t>cung</a:t>
            </a:r>
            <a:r>
              <a:rPr lang="en-GB" sz="1800" dirty="0"/>
              <a:t> </a:t>
            </a:r>
            <a:r>
              <a:rPr lang="en-GB" sz="1800" dirty="0" err="1"/>
              <a:t>ứng</a:t>
            </a:r>
            <a:r>
              <a:rPr lang="en-GB" sz="1800" dirty="0"/>
              <a:t> </a:t>
            </a:r>
            <a:r>
              <a:rPr lang="en-GB" sz="1800" dirty="0" err="1"/>
              <a:t>từ</a:t>
            </a:r>
            <a:r>
              <a:rPr lang="en-GB" sz="1800" dirty="0"/>
              <a:t> </a:t>
            </a:r>
            <a:r>
              <a:rPr lang="en-GB" sz="1800" dirty="0" err="1"/>
              <a:t>quản</a:t>
            </a:r>
            <a:r>
              <a:rPr lang="en-GB" sz="1800" dirty="0"/>
              <a:t> </a:t>
            </a:r>
            <a:r>
              <a:rPr lang="en-GB" sz="1800" dirty="0" err="1"/>
              <a:t>lý</a:t>
            </a:r>
            <a:r>
              <a:rPr lang="en-GB" sz="1800" dirty="0"/>
              <a:t> </a:t>
            </a:r>
            <a:r>
              <a:rPr lang="en-GB" sz="1800" dirty="0" err="1"/>
              <a:t>rừng</a:t>
            </a:r>
            <a:r>
              <a:rPr lang="en-GB" sz="1800" dirty="0"/>
              <a:t> </a:t>
            </a:r>
            <a:r>
              <a:rPr lang="en-GB" sz="1800" dirty="0" err="1"/>
              <a:t>cho</a:t>
            </a:r>
            <a:r>
              <a:rPr lang="en-GB" sz="1800" dirty="0"/>
              <a:t> </a:t>
            </a:r>
            <a:r>
              <a:rPr lang="en-GB" sz="1800" dirty="0" err="1"/>
              <a:t>đến</a:t>
            </a:r>
            <a:r>
              <a:rPr lang="en-GB" sz="1800" dirty="0"/>
              <a:t> </a:t>
            </a:r>
            <a:r>
              <a:rPr lang="en-GB" sz="1800" dirty="0" err="1"/>
              <a:t>khi</a:t>
            </a:r>
            <a:r>
              <a:rPr lang="en-GB" sz="1800" dirty="0"/>
              <a:t> </a:t>
            </a:r>
            <a:r>
              <a:rPr lang="en-GB" sz="1800" dirty="0" err="1"/>
              <a:t>xuất</a:t>
            </a:r>
            <a:r>
              <a:rPr lang="en-GB" sz="1800" dirty="0"/>
              <a:t> </a:t>
            </a:r>
            <a:r>
              <a:rPr lang="en-GB" sz="1800" dirty="0" err="1"/>
              <a:t>khẩu</a:t>
            </a:r>
            <a:r>
              <a:rPr lang="en-GB" sz="1800" dirty="0"/>
              <a:t> </a:t>
            </a:r>
            <a:r>
              <a:rPr lang="en-GB" sz="1800" dirty="0" err="1"/>
              <a:t>dựa</a:t>
            </a:r>
            <a:r>
              <a:rPr lang="en-GB" sz="1800" dirty="0"/>
              <a:t> </a:t>
            </a:r>
            <a:r>
              <a:rPr lang="en-GB" sz="1800" dirty="0" err="1"/>
              <a:t>trên</a:t>
            </a:r>
            <a:r>
              <a:rPr lang="en-GB" sz="1800" dirty="0"/>
              <a:t> </a:t>
            </a:r>
            <a:r>
              <a:rPr lang="en-GB" sz="1800" dirty="0" err="1"/>
              <a:t>tài</a:t>
            </a:r>
            <a:r>
              <a:rPr lang="en-GB" sz="1800" dirty="0"/>
              <a:t> </a:t>
            </a:r>
            <a:r>
              <a:rPr lang="en-GB" sz="1800" dirty="0" err="1"/>
              <a:t>liệu</a:t>
            </a:r>
            <a:r>
              <a:rPr lang="en-GB" sz="1800" dirty="0"/>
              <a:t> </a:t>
            </a:r>
            <a:r>
              <a:rPr lang="en-GB" sz="1800" dirty="0" err="1"/>
              <a:t>được</a:t>
            </a:r>
            <a:r>
              <a:rPr lang="en-GB" sz="1800" dirty="0"/>
              <a:t> </a:t>
            </a:r>
            <a:r>
              <a:rPr lang="en-GB" sz="1800" dirty="0" err="1"/>
              <a:t>cung</a:t>
            </a:r>
            <a:r>
              <a:rPr lang="en-GB" sz="1800" dirty="0"/>
              <a:t> </a:t>
            </a:r>
            <a:r>
              <a:rPr lang="en-GB" sz="1800" dirty="0" err="1"/>
              <a:t>cấp</a:t>
            </a:r>
            <a:r>
              <a:rPr lang="en-GB" sz="1800" dirty="0"/>
              <a:t> (</a:t>
            </a:r>
            <a:r>
              <a:rPr lang="en-GB" sz="1800" dirty="0" err="1"/>
              <a:t>ai</a:t>
            </a:r>
            <a:r>
              <a:rPr lang="en-GB" sz="1800" dirty="0"/>
              <a:t> </a:t>
            </a:r>
            <a:r>
              <a:rPr lang="en-GB" sz="1800" dirty="0" err="1"/>
              <a:t>bán</a:t>
            </a:r>
            <a:r>
              <a:rPr lang="en-GB" sz="1800" dirty="0"/>
              <a:t> </a:t>
            </a:r>
            <a:r>
              <a:rPr lang="en-GB" sz="1800" dirty="0" err="1"/>
              <a:t>gì</a:t>
            </a:r>
            <a:r>
              <a:rPr lang="en-GB" sz="1800" dirty="0"/>
              <a:t>, </a:t>
            </a:r>
            <a:r>
              <a:rPr lang="en-GB" sz="1800" dirty="0" err="1"/>
              <a:t>cho</a:t>
            </a:r>
            <a:r>
              <a:rPr lang="en-GB" sz="1800" dirty="0"/>
              <a:t> </a:t>
            </a:r>
            <a:r>
              <a:rPr lang="en-GB" sz="1800" dirty="0" err="1"/>
              <a:t>ai</a:t>
            </a:r>
            <a:r>
              <a:rPr lang="en-GB" sz="1800" dirty="0"/>
              <a:t>). </a:t>
            </a:r>
            <a:r>
              <a:rPr lang="en-GB" sz="1800" dirty="0" err="1"/>
              <a:t>Giải</a:t>
            </a:r>
            <a:r>
              <a:rPr lang="en-GB" sz="1800" dirty="0"/>
              <a:t> </a:t>
            </a:r>
            <a:r>
              <a:rPr lang="en-GB" sz="1800" dirty="0" err="1"/>
              <a:t>thích</a:t>
            </a:r>
            <a:r>
              <a:rPr lang="en-GB" sz="1800" dirty="0"/>
              <a:t> </a:t>
            </a:r>
            <a:r>
              <a:rPr lang="en-GB" sz="1800" dirty="0" err="1"/>
              <a:t>tại</a:t>
            </a:r>
            <a:r>
              <a:rPr lang="en-GB" sz="1800" dirty="0"/>
              <a:t> </a:t>
            </a:r>
            <a:r>
              <a:rPr lang="en-GB" sz="1800" dirty="0" err="1"/>
              <a:t>sao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GB" sz="1800" dirty="0" err="1"/>
              <a:t>Lập</a:t>
            </a:r>
            <a:r>
              <a:rPr lang="en-GB" sz="1800" dirty="0"/>
              <a:t> </a:t>
            </a:r>
            <a:r>
              <a:rPr lang="en-GB" sz="1800" dirty="0" err="1"/>
              <a:t>bản</a:t>
            </a:r>
            <a:r>
              <a:rPr lang="en-GB" sz="1800" dirty="0"/>
              <a:t> </a:t>
            </a:r>
            <a:r>
              <a:rPr lang="en-GB" sz="1800" dirty="0" err="1"/>
              <a:t>đô</a:t>
            </a:r>
            <a:r>
              <a:rPr lang="en-GB" sz="1800" dirty="0"/>
              <a:t> </a:t>
            </a:r>
            <a:r>
              <a:rPr lang="en-GB" sz="1800" dirty="0" err="1"/>
              <a:t>chuỗi</a:t>
            </a:r>
            <a:r>
              <a:rPr lang="en-GB" sz="1800" dirty="0"/>
              <a:t> </a:t>
            </a:r>
            <a:r>
              <a:rPr lang="en-GB" sz="1800" dirty="0" err="1"/>
              <a:t>cung</a:t>
            </a:r>
            <a:r>
              <a:rPr lang="en-GB" sz="1800" dirty="0"/>
              <a:t> </a:t>
            </a:r>
            <a:r>
              <a:rPr lang="en-GB" sz="1800" dirty="0" err="1"/>
              <a:t>ứng</a:t>
            </a:r>
            <a:r>
              <a:rPr lang="en-GB" sz="1800" dirty="0"/>
              <a:t> </a:t>
            </a:r>
            <a:r>
              <a:rPr lang="en-GB" sz="1800" dirty="0" err="1"/>
              <a:t>trong</a:t>
            </a:r>
            <a:r>
              <a:rPr lang="en-GB" sz="1800" dirty="0"/>
              <a:t> </a:t>
            </a:r>
            <a:r>
              <a:rPr lang="en-GB" sz="1800" dirty="0" err="1"/>
              <a:t>đó</a:t>
            </a:r>
            <a:r>
              <a:rPr lang="en-GB" sz="1800" dirty="0"/>
              <a:t> </a:t>
            </a:r>
            <a:r>
              <a:rPr lang="en-GB" sz="1800" dirty="0" err="1"/>
              <a:t>thể</a:t>
            </a:r>
            <a:r>
              <a:rPr lang="en-GB" sz="1800" dirty="0"/>
              <a:t> </a:t>
            </a:r>
            <a:r>
              <a:rPr lang="en-GB" sz="1800" dirty="0" err="1"/>
              <a:t>hiện</a:t>
            </a:r>
            <a:r>
              <a:rPr lang="en-GB" sz="1800" dirty="0"/>
              <a:t> </a:t>
            </a:r>
            <a:r>
              <a:rPr lang="en-GB" sz="1800" dirty="0" err="1"/>
              <a:t>các</a:t>
            </a:r>
            <a:r>
              <a:rPr lang="en-GB" sz="1800" dirty="0"/>
              <a:t> </a:t>
            </a:r>
            <a:r>
              <a:rPr lang="en-GB" sz="1800" dirty="0" err="1"/>
              <a:t>công</a:t>
            </a:r>
            <a:r>
              <a:rPr lang="en-GB" sz="1800" dirty="0"/>
              <a:t> </a:t>
            </a:r>
            <a:r>
              <a:rPr lang="en-GB" sz="1800" dirty="0" err="1"/>
              <a:t>đoạn</a:t>
            </a:r>
            <a:r>
              <a:rPr lang="en-GB" sz="1800" dirty="0"/>
              <a:t>/</a:t>
            </a:r>
            <a:r>
              <a:rPr lang="en-GB" sz="1800" dirty="0" err="1"/>
              <a:t>các</a:t>
            </a:r>
            <a:r>
              <a:rPr lang="en-GB" sz="1800" dirty="0"/>
              <a:t> </a:t>
            </a:r>
            <a:r>
              <a:rPr lang="en-GB" sz="1800" dirty="0" err="1"/>
              <a:t>bên</a:t>
            </a:r>
            <a:r>
              <a:rPr lang="en-GB" sz="1800" dirty="0"/>
              <a:t> </a:t>
            </a:r>
            <a:r>
              <a:rPr lang="en-GB" sz="1800" dirty="0" err="1"/>
              <a:t>tham</a:t>
            </a:r>
            <a:r>
              <a:rPr lang="en-GB" sz="1800" dirty="0"/>
              <a:t> </a:t>
            </a:r>
            <a:r>
              <a:rPr lang="en-GB" sz="1800" dirty="0" err="1"/>
              <a:t>gia</a:t>
            </a:r>
            <a:r>
              <a:rPr lang="en-GB" sz="1800" dirty="0"/>
              <a:t> (</a:t>
            </a:r>
            <a:r>
              <a:rPr lang="en-GB" sz="1800" dirty="0" err="1"/>
              <a:t>sơ</a:t>
            </a:r>
            <a:r>
              <a:rPr lang="en-GB" sz="1800" dirty="0"/>
              <a:t> </a:t>
            </a:r>
            <a:r>
              <a:rPr lang="en-GB" sz="1800" dirty="0" err="1"/>
              <a:t>đồ</a:t>
            </a:r>
            <a:r>
              <a:rPr lang="en-GB" sz="1800" dirty="0" smtClean="0"/>
              <a:t>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err="1" smtClean="0"/>
              <a:t>Đại</a:t>
            </a:r>
            <a:r>
              <a:rPr lang="en-US" sz="1800" dirty="0" smtClean="0"/>
              <a:t> </a:t>
            </a:r>
            <a:r>
              <a:rPr lang="en-US" sz="1800" dirty="0" err="1" smtClean="0"/>
              <a:t>diện</a:t>
            </a:r>
            <a:r>
              <a:rPr lang="en-US" sz="1800" dirty="0" smtClean="0"/>
              <a:t> </a:t>
            </a:r>
            <a:r>
              <a:rPr lang="en-US" sz="1800" dirty="0" err="1" smtClean="0"/>
              <a:t>nhóm</a:t>
            </a:r>
            <a:r>
              <a:rPr lang="en-US" sz="1800" dirty="0" smtClean="0"/>
              <a:t> </a:t>
            </a:r>
            <a:r>
              <a:rPr lang="en-US" sz="1800" dirty="0" err="1" smtClean="0"/>
              <a:t>trình</a:t>
            </a:r>
            <a:r>
              <a:rPr lang="en-US" sz="1800" dirty="0" smtClean="0"/>
              <a:t> </a:t>
            </a:r>
            <a:r>
              <a:rPr lang="en-US" sz="1800" dirty="0" err="1" smtClean="0"/>
              <a:t>bày</a:t>
            </a: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163117"/>
              </p:ext>
            </p:extLst>
          </p:nvPr>
        </p:nvGraphicFramePr>
        <p:xfrm>
          <a:off x="6858000" y="76206"/>
          <a:ext cx="2209800" cy="66065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468915"/>
                <a:gridCol w="740885"/>
              </a:tblGrid>
              <a:tr h="235138">
                <a:tc rowSpan="2">
                  <a:txBody>
                    <a:bodyPr/>
                    <a:lstStyle/>
                    <a:p>
                      <a:pPr algn="ctr"/>
                      <a:r>
                        <a:rPr lang="en-GB" altLang="zh-TW" sz="1200" b="1" dirty="0" smtClean="0">
                          <a:solidFill>
                            <a:srgbClr val="006600"/>
                          </a:solidFill>
                          <a:latin typeface="+mn-lt"/>
                          <a:cs typeface="Arial" panose="020B0604020202020204" pitchFamily="34" charset="0"/>
                        </a:rPr>
                        <a:t>EU Timber Regulation Training of Trainers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j-lt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Day 1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633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D1-A01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943600" y="4267210"/>
            <a:ext cx="2727960" cy="1877437"/>
          </a:xfrm>
          <a:prstGeom prst="rect">
            <a:avLst/>
          </a:prstGeom>
          <a:solidFill>
            <a:srgbClr val="97C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000" dirty="0" err="1" smtClean="0">
                <a:solidFill>
                  <a:prstClr val="black"/>
                </a:solidFill>
              </a:rPr>
              <a:t>Vật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tư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hỗ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trợ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Laptop,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</a:rPr>
              <a:t>Giấy</a:t>
            </a:r>
            <a:r>
              <a:rPr lang="en-US" sz="2000" dirty="0" smtClean="0">
                <a:solidFill>
                  <a:prstClr val="black"/>
                </a:solidFill>
              </a:rPr>
              <a:t> A0,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</a:rPr>
              <a:t>Thẻ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màu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</a:rPr>
              <a:t>Bút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viết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</a:rPr>
              <a:t>bảng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16</a:t>
            </a:fld>
            <a:endParaRPr lang="en-GB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136" name="ShockwaveFlash1" r:id="rId2" imgW="1828800" imgH="1828800"/>
        </mc:Choice>
        <mc:Fallback>
          <p:control name="ShockwaveFlash1" r:id="rId2" imgW="1828800" imgH="182880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67400" y="1905000"/>
                  <a:ext cx="2819400" cy="1990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9060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của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Cộng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Hòa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Liên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Bang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800100" y="2549550"/>
            <a:ext cx="83439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810160" y="2639678"/>
            <a:ext cx="6858000" cy="4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TW" sz="2800" b="1" i="1" dirty="0" err="1" smtClean="0"/>
              <a:t>Chuỗi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cung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ứng</a:t>
            </a:r>
            <a:r>
              <a:rPr lang="en-GB" altLang="zh-TW" sz="2800" b="1" i="1" dirty="0" smtClean="0"/>
              <a:t>, </a:t>
            </a:r>
            <a:r>
              <a:rPr lang="en-GB" altLang="zh-TW" sz="2800" b="1" i="1" dirty="0" err="1" smtClean="0"/>
              <a:t>kiểm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soát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chuỗi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cung</a:t>
            </a:r>
            <a:r>
              <a:rPr lang="en-GB" altLang="zh-TW" sz="2800" b="1" i="1" dirty="0" smtClean="0"/>
              <a:t> </a:t>
            </a:r>
            <a:r>
              <a:rPr lang="en-GB" altLang="zh-TW" sz="2800" b="1" i="1" dirty="0" err="1" smtClean="0"/>
              <a:t>ứng</a:t>
            </a:r>
            <a:endParaRPr kumimoji="0" lang="zh-TW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BBE3-E64C-4AA7-8179-D2F8141D9D8F}" type="datetime5">
              <a:rPr lang="en-GB" smtClean="0"/>
              <a:pPr/>
              <a:t>30-Jan-15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46789" y="167007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9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CTOR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267" y="3480873"/>
            <a:ext cx="1127821" cy="10286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72" y="1690189"/>
            <a:ext cx="926995" cy="1065460"/>
          </a:xfrm>
          <a:prstGeom prst="rect">
            <a:avLst/>
          </a:prstGeom>
        </p:spPr>
      </p:pic>
      <p:pic>
        <p:nvPicPr>
          <p:cNvPr id="8" name="Picture 7" descr="PROCESSIN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142" y="5604582"/>
            <a:ext cx="1151294" cy="1021176"/>
          </a:xfrm>
          <a:prstGeom prst="rect">
            <a:avLst/>
          </a:prstGeom>
        </p:spPr>
      </p:pic>
      <p:pic>
        <p:nvPicPr>
          <p:cNvPr id="9" name="Picture 8" descr="PROCESSIN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535" y="3513239"/>
            <a:ext cx="1142623" cy="1013486"/>
          </a:xfrm>
          <a:prstGeom prst="rect">
            <a:avLst/>
          </a:prstGeom>
        </p:spPr>
      </p:pic>
      <p:pic>
        <p:nvPicPr>
          <p:cNvPr id="10" name="Picture 9" descr="FACTOR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383" y="1815055"/>
            <a:ext cx="1031300" cy="9405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869" y="5535777"/>
            <a:ext cx="914165" cy="8716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43" y="3501041"/>
            <a:ext cx="859855" cy="9882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5433088"/>
            <a:ext cx="937066" cy="10770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069" y="3545345"/>
            <a:ext cx="926671" cy="88358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234" y="3535885"/>
            <a:ext cx="926671" cy="8835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452" y="3562600"/>
            <a:ext cx="926671" cy="88358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32965" y="2956200"/>
            <a:ext cx="82794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90370" y="5150300"/>
            <a:ext cx="82656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LOG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879" y="4513814"/>
            <a:ext cx="521681" cy="35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 descr="LOG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3552" y="4514883"/>
            <a:ext cx="521681" cy="35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CHAIRS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020" y="3742038"/>
            <a:ext cx="810531" cy="77284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27" name="Group 26"/>
          <p:cNvGrpSpPr/>
          <p:nvPr/>
        </p:nvGrpSpPr>
        <p:grpSpPr>
          <a:xfrm>
            <a:off x="5420705" y="4638398"/>
            <a:ext cx="967418" cy="210218"/>
            <a:chOff x="5214242" y="4272579"/>
            <a:chExt cx="1034158" cy="344751"/>
          </a:xfrm>
        </p:grpSpPr>
        <p:pic>
          <p:nvPicPr>
            <p:cNvPr id="16392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242" y="427257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942" y="432328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16128" y="851018"/>
            <a:ext cx="8334386" cy="58506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giản</a:t>
            </a:r>
            <a:r>
              <a:rPr lang="en-US" dirty="0" smtClean="0"/>
              <a:t> (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9553" y="3085730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Rừng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039330" y="3104694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4497654" y="3101183"/>
            <a:ext cx="900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Xưởng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xẻ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650267" y="3082449"/>
            <a:ext cx="1132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chế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biến</a:t>
            </a:r>
            <a:r>
              <a:rPr lang="en-US" sz="1400" b="1" dirty="0" smtClean="0"/>
              <a:t>,</a:t>
            </a:r>
          </a:p>
          <a:p>
            <a:r>
              <a:rPr lang="en-US" sz="1400" b="1" dirty="0" smtClean="0"/>
              <a:t>SX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976763" y="3022125"/>
            <a:ext cx="89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/>
          </a:p>
        </p:txBody>
      </p:sp>
      <p:sp>
        <p:nvSpPr>
          <p:cNvPr id="38" name="Right Arrow 37"/>
          <p:cNvSpPr/>
          <p:nvPr/>
        </p:nvSpPr>
        <p:spPr>
          <a:xfrm>
            <a:off x="1304856" y="3157949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1" name="Right Arrow 40"/>
          <p:cNvSpPr/>
          <p:nvPr/>
        </p:nvSpPr>
        <p:spPr>
          <a:xfrm>
            <a:off x="2882683" y="3157949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2" name="Right Arrow 41"/>
          <p:cNvSpPr/>
          <p:nvPr/>
        </p:nvSpPr>
        <p:spPr>
          <a:xfrm>
            <a:off x="4329182" y="3172046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4" name="Right Arrow 43"/>
          <p:cNvSpPr/>
          <p:nvPr/>
        </p:nvSpPr>
        <p:spPr>
          <a:xfrm>
            <a:off x="7776160" y="3143330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5" name="TextBox 44"/>
          <p:cNvSpPr txBox="1"/>
          <p:nvPr/>
        </p:nvSpPr>
        <p:spPr>
          <a:xfrm>
            <a:off x="1578625" y="3091599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3247714" y="5212513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/>
          </a:p>
        </p:txBody>
      </p:sp>
      <p:sp>
        <p:nvSpPr>
          <p:cNvPr id="47" name="Right Arrow 46"/>
          <p:cNvSpPr/>
          <p:nvPr/>
        </p:nvSpPr>
        <p:spPr>
          <a:xfrm>
            <a:off x="6460783" y="3152432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8" name="Right Arrow 47"/>
          <p:cNvSpPr/>
          <p:nvPr/>
        </p:nvSpPr>
        <p:spPr>
          <a:xfrm>
            <a:off x="5397900" y="3146563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9" name="TextBox 48"/>
          <p:cNvSpPr txBox="1"/>
          <p:nvPr/>
        </p:nvSpPr>
        <p:spPr>
          <a:xfrm>
            <a:off x="599442" y="1436083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Rừng</a:t>
            </a:r>
            <a:endParaRPr lang="en-US" sz="1400" b="1" dirty="0"/>
          </a:p>
        </p:txBody>
      </p:sp>
      <p:sp>
        <p:nvSpPr>
          <p:cNvPr id="50" name="Right Arrow 49"/>
          <p:cNvSpPr/>
          <p:nvPr/>
        </p:nvSpPr>
        <p:spPr>
          <a:xfrm>
            <a:off x="1491431" y="1505802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1" name="TextBox 50"/>
          <p:cNvSpPr txBox="1"/>
          <p:nvPr/>
        </p:nvSpPr>
        <p:spPr>
          <a:xfrm>
            <a:off x="1872985" y="1444969"/>
            <a:ext cx="1189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Nhà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sản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9553" y="5185309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Rừng</a:t>
            </a:r>
            <a:endParaRPr lang="en-US" sz="1400" b="1" dirty="0"/>
          </a:p>
        </p:txBody>
      </p:sp>
      <p:sp>
        <p:nvSpPr>
          <p:cNvPr id="53" name="Right Arrow 52"/>
          <p:cNvSpPr/>
          <p:nvPr/>
        </p:nvSpPr>
        <p:spPr>
          <a:xfrm>
            <a:off x="1581658" y="5273346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4" name="TextBox 53"/>
          <p:cNvSpPr txBox="1"/>
          <p:nvPr/>
        </p:nvSpPr>
        <p:spPr>
          <a:xfrm>
            <a:off x="1982437" y="5228000"/>
            <a:ext cx="900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Xưởng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xẻ</a:t>
            </a:r>
            <a:endParaRPr lang="en-US" sz="1400" b="1" dirty="0"/>
          </a:p>
        </p:txBody>
      </p:sp>
      <p:sp>
        <p:nvSpPr>
          <p:cNvPr id="55" name="Right Arrow 54"/>
          <p:cNvSpPr/>
          <p:nvPr/>
        </p:nvSpPr>
        <p:spPr>
          <a:xfrm>
            <a:off x="3009887" y="5273346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56" name="Group 55"/>
          <p:cNvGrpSpPr/>
          <p:nvPr/>
        </p:nvGrpSpPr>
        <p:grpSpPr>
          <a:xfrm>
            <a:off x="3324522" y="6473679"/>
            <a:ext cx="1061652" cy="265156"/>
            <a:chOff x="5214242" y="4272579"/>
            <a:chExt cx="1034158" cy="344751"/>
          </a:xfrm>
        </p:grpSpPr>
        <p:pic>
          <p:nvPicPr>
            <p:cNvPr id="57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242" y="427257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942" y="432328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TextBox 58"/>
          <p:cNvSpPr txBox="1"/>
          <p:nvPr/>
        </p:nvSpPr>
        <p:spPr>
          <a:xfrm>
            <a:off x="5528257" y="3097115"/>
            <a:ext cx="900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Xưởng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xẻ</a:t>
            </a:r>
            <a:endParaRPr lang="en-US" sz="1400" b="1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2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70" y="898314"/>
            <a:ext cx="7886700" cy="5244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</a:t>
            </a:r>
            <a:r>
              <a:rPr lang="en-US" sz="3000" dirty="0" smtClean="0"/>
              <a:t> </a:t>
            </a:r>
            <a:r>
              <a:rPr lang="en-US" sz="3000" dirty="0" err="1" smtClean="0"/>
              <a:t>phức</a:t>
            </a:r>
            <a:r>
              <a:rPr lang="en-US" sz="3000" dirty="0" smtClean="0"/>
              <a:t> </a:t>
            </a:r>
            <a:r>
              <a:rPr lang="en-US" sz="3000" dirty="0" err="1" smtClean="0"/>
              <a:t>tạp</a:t>
            </a:r>
            <a:endParaRPr lang="en-US" sz="3000" dirty="0"/>
          </a:p>
        </p:txBody>
      </p:sp>
      <p:pic>
        <p:nvPicPr>
          <p:cNvPr id="4" name="Picture 3" descr="PROCESSIN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552" y="4899002"/>
            <a:ext cx="1228534" cy="1119655"/>
          </a:xfrm>
          <a:prstGeom prst="rect">
            <a:avLst/>
          </a:prstGeom>
        </p:spPr>
      </p:pic>
      <p:pic>
        <p:nvPicPr>
          <p:cNvPr id="5" name="Picture 4" descr="FACTOR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048" y="3427537"/>
            <a:ext cx="1242094" cy="1164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43" y="1521705"/>
            <a:ext cx="1020918" cy="1205685"/>
          </a:xfrm>
          <a:prstGeom prst="rect">
            <a:avLst/>
          </a:prstGeom>
        </p:spPr>
      </p:pic>
      <p:pic>
        <p:nvPicPr>
          <p:cNvPr id="8" name="Picture 7" descr="PROCESSIN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244" y="3675174"/>
            <a:ext cx="1267944" cy="1155573"/>
          </a:xfrm>
          <a:prstGeom prst="rect">
            <a:avLst/>
          </a:prstGeom>
        </p:spPr>
      </p:pic>
      <p:pic>
        <p:nvPicPr>
          <p:cNvPr id="9" name="Picture 8" descr="PROCESSIN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330" y="2458987"/>
            <a:ext cx="1258396" cy="1146870"/>
          </a:xfrm>
          <a:prstGeom prst="rect">
            <a:avLst/>
          </a:prstGeom>
        </p:spPr>
      </p:pic>
      <p:pic>
        <p:nvPicPr>
          <p:cNvPr id="10" name="Picture 9" descr="FACTOR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594" y="2423160"/>
            <a:ext cx="1135793" cy="1064386"/>
          </a:xfrm>
          <a:prstGeom prst="rect">
            <a:avLst/>
          </a:prstGeom>
        </p:spPr>
      </p:pic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1630860" y="3738924"/>
            <a:ext cx="575450" cy="34122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1657578" y="2425127"/>
            <a:ext cx="575452" cy="37694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746" y="5035988"/>
            <a:ext cx="938757" cy="9197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56" y="2846264"/>
            <a:ext cx="946976" cy="11183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66" y="4055419"/>
            <a:ext cx="946976" cy="11183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66" y="5273826"/>
            <a:ext cx="946976" cy="1118361"/>
          </a:xfrm>
          <a:prstGeom prst="rect">
            <a:avLst/>
          </a:prstGeom>
        </p:spPr>
      </p:pic>
      <p:sp>
        <p:nvSpPr>
          <p:cNvPr id="17" name="Line 9"/>
          <p:cNvSpPr>
            <a:spLocks noChangeShapeType="1"/>
          </p:cNvSpPr>
          <p:nvPr/>
        </p:nvSpPr>
        <p:spPr bwMode="auto">
          <a:xfrm flipV="1">
            <a:off x="1681600" y="3290822"/>
            <a:ext cx="575452" cy="2852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1640344" y="4899002"/>
            <a:ext cx="539530" cy="3528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V="1">
            <a:off x="1649082" y="4400356"/>
            <a:ext cx="539532" cy="34122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rot="16200000">
            <a:off x="1669836" y="5445674"/>
            <a:ext cx="480551" cy="5395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4958661" y="3405445"/>
            <a:ext cx="575450" cy="34122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V="1">
            <a:off x="3212428" y="3273847"/>
            <a:ext cx="575452" cy="2852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3181599" y="4932605"/>
            <a:ext cx="575450" cy="34122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flipV="1">
            <a:off x="3191996" y="4520451"/>
            <a:ext cx="575452" cy="2852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0304" y="3764186"/>
            <a:ext cx="938757" cy="919728"/>
          </a:xfrm>
          <a:prstGeom prst="rect">
            <a:avLst/>
          </a:prstGeom>
        </p:spPr>
      </p:pic>
      <p:sp>
        <p:nvSpPr>
          <p:cNvPr id="26" name="Line 9"/>
          <p:cNvSpPr>
            <a:spLocks noChangeShapeType="1"/>
          </p:cNvSpPr>
          <p:nvPr/>
        </p:nvSpPr>
        <p:spPr bwMode="auto">
          <a:xfrm>
            <a:off x="4935162" y="4362818"/>
            <a:ext cx="683413" cy="1591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7" name="Line 9"/>
          <p:cNvSpPr>
            <a:spLocks noChangeShapeType="1"/>
          </p:cNvSpPr>
          <p:nvPr/>
        </p:nvSpPr>
        <p:spPr bwMode="auto">
          <a:xfrm rot="16200000">
            <a:off x="4964653" y="4822399"/>
            <a:ext cx="480551" cy="5395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6810337" y="4351403"/>
            <a:ext cx="683413" cy="1591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35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693" y="3782788"/>
            <a:ext cx="938757" cy="919728"/>
          </a:xfrm>
          <a:prstGeom prst="rect">
            <a:avLst/>
          </a:prstGeom>
        </p:spPr>
      </p:pic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18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FACTOR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863" y="4500303"/>
            <a:ext cx="1351510" cy="1206025"/>
          </a:xfrm>
          <a:prstGeom prst="rect">
            <a:avLst/>
          </a:prstGeom>
        </p:spPr>
      </p:pic>
      <p:pic>
        <p:nvPicPr>
          <p:cNvPr id="5" name="Picture 4" descr="PROCESS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911" y="4594256"/>
            <a:ext cx="1369247" cy="118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77" y="4595549"/>
            <a:ext cx="1030396" cy="11587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664" y="4600930"/>
            <a:ext cx="1110464" cy="10359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636" y="4600930"/>
            <a:ext cx="1110464" cy="1035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383" y="4622410"/>
            <a:ext cx="1110464" cy="1035969"/>
          </a:xfrm>
          <a:prstGeom prst="rect">
            <a:avLst/>
          </a:prstGeom>
        </p:spPr>
      </p:pic>
      <p:pic>
        <p:nvPicPr>
          <p:cNvPr id="12" name="Picture 11" descr="LOG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386" y="5641778"/>
            <a:ext cx="625150" cy="410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LOGS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423" y="5677606"/>
            <a:ext cx="625150" cy="410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CHAIRS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458" y="4803778"/>
            <a:ext cx="971289" cy="906131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5320357" y="5756649"/>
            <a:ext cx="1159293" cy="246472"/>
            <a:chOff x="5214242" y="4272579"/>
            <a:chExt cx="1034158" cy="344751"/>
          </a:xfrm>
        </p:grpSpPr>
        <p:pic>
          <p:nvPicPr>
            <p:cNvPr id="16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242" y="427257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942" y="4323289"/>
              <a:ext cx="767458" cy="2940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2" name="Straight Arrow Connector 31"/>
          <p:cNvCxnSpPr>
            <a:stCxn id="50" idx="2"/>
          </p:cNvCxnSpPr>
          <p:nvPr/>
        </p:nvCxnSpPr>
        <p:spPr>
          <a:xfrm flipH="1">
            <a:off x="889924" y="3108960"/>
            <a:ext cx="3720418" cy="1165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50" idx="2"/>
          </p:cNvCxnSpPr>
          <p:nvPr/>
        </p:nvCxnSpPr>
        <p:spPr>
          <a:xfrm>
            <a:off x="4610342" y="3108960"/>
            <a:ext cx="3830844" cy="11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50" idx="2"/>
          </p:cNvCxnSpPr>
          <p:nvPr/>
        </p:nvCxnSpPr>
        <p:spPr>
          <a:xfrm flipH="1">
            <a:off x="2380354" y="3108960"/>
            <a:ext cx="2229988" cy="1093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0" idx="2"/>
          </p:cNvCxnSpPr>
          <p:nvPr/>
        </p:nvCxnSpPr>
        <p:spPr>
          <a:xfrm flipH="1">
            <a:off x="3637648" y="3108960"/>
            <a:ext cx="972694" cy="11293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79455" y="1317171"/>
            <a:ext cx="8261774" cy="1791789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127000" dist="1397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Trong </a:t>
            </a:r>
            <a:r>
              <a:rPr lang="en-US" dirty="0" err="1" smtClean="0"/>
              <a:t>khuôn</a:t>
            </a:r>
            <a:r>
              <a:rPr lang="en-US" dirty="0" smtClean="0"/>
              <a:t> </a:t>
            </a:r>
            <a:r>
              <a:rPr lang="en-US" dirty="0" err="1" smtClean="0"/>
              <a:t>khổ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lâm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quốc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,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thường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/>
              <a:t> </a:t>
            </a:r>
            <a:r>
              <a:rPr lang="en-US" dirty="0" err="1" smtClean="0"/>
              <a:t>lưu</a:t>
            </a:r>
            <a:r>
              <a:rPr lang="en-US" dirty="0" smtClean="0"/>
              <a:t> </a:t>
            </a:r>
            <a:r>
              <a:rPr lang="en-US" dirty="0" err="1" smtClean="0"/>
              <a:t>giữ</a:t>
            </a:r>
            <a:r>
              <a:rPr lang="en-US" dirty="0" smtClean="0"/>
              <a:t> 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/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,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khối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(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)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,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, </a:t>
            </a:r>
            <a:r>
              <a:rPr lang="en-US" dirty="0" err="1" smtClean="0"/>
              <a:t>tỷ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,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,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tin,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quán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bởi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50" idx="2"/>
          </p:cNvCxnSpPr>
          <p:nvPr/>
        </p:nvCxnSpPr>
        <p:spPr>
          <a:xfrm flipH="1">
            <a:off x="4505662" y="3108960"/>
            <a:ext cx="104680" cy="1250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0" idx="2"/>
          </p:cNvCxnSpPr>
          <p:nvPr/>
        </p:nvCxnSpPr>
        <p:spPr>
          <a:xfrm>
            <a:off x="4610342" y="3108960"/>
            <a:ext cx="1298426" cy="1144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0" idx="2"/>
          </p:cNvCxnSpPr>
          <p:nvPr/>
        </p:nvCxnSpPr>
        <p:spPr>
          <a:xfrm>
            <a:off x="4610342" y="3108960"/>
            <a:ext cx="2599654" cy="1048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93441" y="4319420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Rừng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2946429" y="4283709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4355849" y="4267232"/>
            <a:ext cx="900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Xưởng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xẻ</a:t>
            </a:r>
            <a:endParaRPr lang="en-US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608963" y="4217565"/>
            <a:ext cx="1132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chế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biến</a:t>
            </a:r>
            <a:r>
              <a:rPr lang="en-US" sz="1400" b="1" dirty="0" smtClean="0"/>
              <a:t>,</a:t>
            </a:r>
          </a:p>
          <a:p>
            <a:r>
              <a:rPr lang="en-US" sz="1400" b="1" dirty="0" smtClean="0"/>
              <a:t>SX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833190" y="4264407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/>
          </a:p>
        </p:txBody>
      </p:sp>
      <p:sp>
        <p:nvSpPr>
          <p:cNvPr id="59" name="Right Arrow 58"/>
          <p:cNvSpPr/>
          <p:nvPr/>
        </p:nvSpPr>
        <p:spPr>
          <a:xfrm>
            <a:off x="1329384" y="4323927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0" name="Right Arrow 59"/>
          <p:cNvSpPr/>
          <p:nvPr/>
        </p:nvSpPr>
        <p:spPr>
          <a:xfrm>
            <a:off x="2831362" y="4320446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2" name="Right Arrow 61"/>
          <p:cNvSpPr/>
          <p:nvPr/>
        </p:nvSpPr>
        <p:spPr>
          <a:xfrm>
            <a:off x="4175320" y="4325289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3" name="Right Arrow 62"/>
          <p:cNvSpPr/>
          <p:nvPr/>
        </p:nvSpPr>
        <p:spPr>
          <a:xfrm>
            <a:off x="7574325" y="4298584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4" name="TextBox 63"/>
          <p:cNvSpPr txBox="1"/>
          <p:nvPr/>
        </p:nvSpPr>
        <p:spPr>
          <a:xfrm>
            <a:off x="1543523" y="4298583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DN </a:t>
            </a:r>
            <a:r>
              <a:rPr lang="en-US" sz="1400" b="1" dirty="0" err="1" smtClean="0"/>
              <a:t>thương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mại</a:t>
            </a:r>
            <a:endParaRPr lang="en-US" sz="1400" b="1" dirty="0" smtClean="0"/>
          </a:p>
        </p:txBody>
      </p:sp>
      <p:sp>
        <p:nvSpPr>
          <p:cNvPr id="65" name="Right Arrow 64"/>
          <p:cNvSpPr/>
          <p:nvPr/>
        </p:nvSpPr>
        <p:spPr>
          <a:xfrm>
            <a:off x="6383487" y="4316604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6" name="Right Arrow 65"/>
          <p:cNvSpPr/>
          <p:nvPr/>
        </p:nvSpPr>
        <p:spPr>
          <a:xfrm>
            <a:off x="5187046" y="4302652"/>
            <a:ext cx="189484" cy="18611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7" name="TextBox 66"/>
          <p:cNvSpPr txBox="1"/>
          <p:nvPr/>
        </p:nvSpPr>
        <p:spPr>
          <a:xfrm>
            <a:off x="5434718" y="4284069"/>
            <a:ext cx="900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Xưởng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xẻ</a:t>
            </a:r>
            <a:endParaRPr lang="en-US" sz="1400" b="1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298" y="888087"/>
            <a:ext cx="7886700" cy="593155"/>
          </a:xfrm>
        </p:spPr>
        <p:txBody>
          <a:bodyPr>
            <a:noAutofit/>
          </a:bodyPr>
          <a:lstStyle/>
          <a:p>
            <a:r>
              <a:rPr lang="en-US" sz="2400" dirty="0" err="1"/>
              <a:t>Vd</a:t>
            </a:r>
            <a:r>
              <a:rPr lang="en-US" sz="2400" dirty="0"/>
              <a:t> . </a:t>
            </a:r>
            <a:r>
              <a:rPr lang="en-US" sz="2400" dirty="0" err="1" smtClean="0"/>
              <a:t>Cơ</a:t>
            </a:r>
            <a:r>
              <a:rPr lang="en-US" sz="2400" dirty="0" smtClean="0"/>
              <a:t> </a:t>
            </a:r>
            <a:r>
              <a:rPr lang="en-US" sz="2400" dirty="0" err="1"/>
              <a:t>chế</a:t>
            </a:r>
            <a:r>
              <a:rPr lang="en-US" sz="2400" dirty="0"/>
              <a:t> </a:t>
            </a:r>
            <a:r>
              <a:rPr lang="en-US" sz="2400" dirty="0" err="1"/>
              <a:t>kiểm</a:t>
            </a:r>
            <a:r>
              <a:rPr lang="en-US" sz="2400" dirty="0"/>
              <a:t> </a:t>
            </a:r>
            <a:r>
              <a:rPr lang="en-US" sz="2400" dirty="0" err="1"/>
              <a:t>tra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xác</a:t>
            </a:r>
            <a:r>
              <a:rPr lang="en-US" sz="2400" dirty="0"/>
              <a:t> minh </a:t>
            </a:r>
            <a:r>
              <a:rPr lang="en-US" sz="2400" dirty="0" err="1" smtClean="0"/>
              <a:t>tính</a:t>
            </a:r>
            <a:r>
              <a:rPr lang="en-US" sz="2400" dirty="0" smtClean="0"/>
              <a:t> </a:t>
            </a:r>
            <a:r>
              <a:rPr lang="en-US" sz="2400" dirty="0" err="1"/>
              <a:t>phù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</a:t>
            </a:r>
            <a:r>
              <a:rPr lang="en-US" sz="2400" dirty="0" err="1" smtClean="0"/>
              <a:t>kiểm</a:t>
            </a:r>
            <a:r>
              <a:rPr lang="en-US" sz="2400" dirty="0" smtClean="0"/>
              <a:t> </a:t>
            </a:r>
            <a:r>
              <a:rPr lang="en-US" sz="2400" dirty="0" err="1" smtClean="0"/>
              <a:t>soát</a:t>
            </a:r>
            <a:r>
              <a:rPr lang="en-US" sz="2400" dirty="0" smtClean="0"/>
              <a:t> </a:t>
            </a:r>
            <a:r>
              <a:rPr lang="en-US" sz="2400" dirty="0" err="1"/>
              <a:t>chuỗi</a:t>
            </a:r>
            <a:r>
              <a:rPr lang="en-US" sz="2400" dirty="0"/>
              <a:t> </a:t>
            </a:r>
            <a:r>
              <a:rPr lang="en-US" sz="2400" dirty="0" err="1"/>
              <a:t>cung</a:t>
            </a:r>
            <a:r>
              <a:rPr lang="en-US" sz="2400" dirty="0"/>
              <a:t> </a:t>
            </a:r>
            <a:r>
              <a:rPr lang="en-US" sz="2400" dirty="0" err="1"/>
              <a:t>ứng</a:t>
            </a:r>
            <a:r>
              <a:rPr lang="en-US" sz="2400" dirty="0"/>
              <a:t> ở Cameroon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3729" y="6091849"/>
            <a:ext cx="747583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i="1" dirty="0" smtClean="0"/>
              <a:t>Sources : VOLUNTARY </a:t>
            </a:r>
            <a:r>
              <a:rPr lang="en-US" sz="1100" i="1" dirty="0"/>
              <a:t>PARTNERSHIP </a:t>
            </a:r>
            <a:r>
              <a:rPr lang="en-US" sz="1100" i="1" dirty="0" smtClean="0"/>
              <a:t>AGREEMENT between </a:t>
            </a:r>
            <a:r>
              <a:rPr lang="en-US" sz="1100" i="1" dirty="0"/>
              <a:t>the European Union and the Republic of Cameroon on forest law </a:t>
            </a:r>
            <a:r>
              <a:rPr lang="en-US" sz="1100" i="1" dirty="0" smtClean="0"/>
              <a:t>enforcement, governance </a:t>
            </a:r>
            <a:r>
              <a:rPr lang="en-US" sz="1100" i="1" dirty="0"/>
              <a:t>and trade in timber and derived products to the European Union (FLEGT</a:t>
            </a:r>
            <a:r>
              <a:rPr lang="en-US" sz="1100" i="1" dirty="0" smtClean="0"/>
              <a:t>) </a:t>
            </a:r>
          </a:p>
          <a:p>
            <a:pPr algn="ctr"/>
            <a:r>
              <a:rPr lang="en-US" sz="1100" i="1" dirty="0"/>
              <a:t>Posed on Official Journal of the European Union dated 06.04.2011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endParaRPr lang="en-US" sz="11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92" y="1809749"/>
            <a:ext cx="7928588" cy="4084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8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1651" y="2668210"/>
            <a:ext cx="869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Rừng</a:t>
            </a:r>
            <a:r>
              <a:rPr lang="en-US" sz="1400" b="1" dirty="0" smtClean="0"/>
              <a:t>/</a:t>
            </a:r>
          </a:p>
          <a:p>
            <a:r>
              <a:rPr lang="en-US" sz="1400" b="1" dirty="0" err="1" smtClean="0"/>
              <a:t>cây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đứng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14461" y="2653091"/>
            <a:ext cx="10280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Gỗ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trong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quá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trình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vận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chuyển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87668" y="2706477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Gỗ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lưu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kho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nội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bộ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61015" y="2705023"/>
            <a:ext cx="978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Gỗ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đưa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vào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sơ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chế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41035" y="2744465"/>
            <a:ext cx="933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khẩu</a:t>
            </a:r>
            <a:endParaRPr lang="en-US" sz="1400" b="1" dirty="0"/>
          </a:p>
        </p:txBody>
      </p:sp>
      <p:sp>
        <p:nvSpPr>
          <p:cNvPr id="12" name="Right Arrow 11"/>
          <p:cNvSpPr/>
          <p:nvPr/>
        </p:nvSpPr>
        <p:spPr>
          <a:xfrm>
            <a:off x="1235420" y="2879623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7" name="TextBox 16"/>
          <p:cNvSpPr txBox="1"/>
          <p:nvPr/>
        </p:nvSpPr>
        <p:spPr>
          <a:xfrm>
            <a:off x="1520420" y="2697238"/>
            <a:ext cx="1152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Gỗ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khai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thác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trong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rừng</a:t>
            </a:r>
            <a:endParaRPr lang="en-US" sz="1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6128" y="851017"/>
            <a:ext cx="8102158" cy="593155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Chuỗi</a:t>
            </a:r>
            <a:r>
              <a:rPr lang="en-US" sz="2000" dirty="0" smtClean="0"/>
              <a:t> </a:t>
            </a:r>
            <a:r>
              <a:rPr lang="en-US" sz="2000" dirty="0" err="1" smtClean="0"/>
              <a:t>cung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 </a:t>
            </a:r>
            <a:r>
              <a:rPr lang="en-US" sz="2000" dirty="0" err="1" smtClean="0"/>
              <a:t>quốc</a:t>
            </a:r>
            <a:r>
              <a:rPr lang="en-US" sz="2000" dirty="0" smtClean="0"/>
              <a:t> </a:t>
            </a:r>
            <a:r>
              <a:rPr lang="en-US" sz="2000" dirty="0" err="1" smtClean="0"/>
              <a:t>gia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hệ</a:t>
            </a:r>
            <a:r>
              <a:rPr lang="en-US" sz="2000" dirty="0" smtClean="0"/>
              <a:t> </a:t>
            </a:r>
            <a:r>
              <a:rPr lang="en-US" sz="2000" dirty="0" err="1" smtClean="0"/>
              <a:t>thống</a:t>
            </a:r>
            <a:r>
              <a:rPr lang="en-US" sz="2000" dirty="0" smtClean="0"/>
              <a:t> </a:t>
            </a:r>
            <a:r>
              <a:rPr lang="en-US" sz="2000" dirty="0" err="1" smtClean="0"/>
              <a:t>xác</a:t>
            </a:r>
            <a:r>
              <a:rPr lang="en-US" sz="2000" dirty="0" smtClean="0"/>
              <a:t> minh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Nhà</a:t>
            </a:r>
            <a:r>
              <a:rPr lang="en-US" sz="2000" dirty="0" smtClean="0"/>
              <a:t> </a:t>
            </a:r>
            <a:r>
              <a:rPr lang="en-US" sz="2000" dirty="0" err="1" smtClean="0"/>
              <a:t>nước</a:t>
            </a:r>
            <a:r>
              <a:rPr lang="en-US" sz="2000" dirty="0" smtClean="0"/>
              <a:t> </a:t>
            </a:r>
            <a:r>
              <a:rPr lang="en-US" sz="2000" dirty="0" err="1" smtClean="0"/>
              <a:t>về</a:t>
            </a:r>
            <a:r>
              <a:rPr lang="en-US" sz="2000" dirty="0" smtClean="0"/>
              <a:t> </a:t>
            </a:r>
            <a:r>
              <a:rPr lang="en-US" sz="2000" dirty="0" err="1" smtClean="0"/>
              <a:t>lâm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endParaRPr lang="en-US" sz="2000" dirty="0"/>
          </a:p>
        </p:txBody>
      </p:sp>
      <p:sp>
        <p:nvSpPr>
          <p:cNvPr id="32" name="Right Arrow 31"/>
          <p:cNvSpPr/>
          <p:nvPr/>
        </p:nvSpPr>
        <p:spPr>
          <a:xfrm>
            <a:off x="2653108" y="2908880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3" name="Right Arrow 32"/>
          <p:cNvSpPr/>
          <p:nvPr/>
        </p:nvSpPr>
        <p:spPr>
          <a:xfrm>
            <a:off x="3675593" y="2913067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4" name="Right Arrow 33"/>
          <p:cNvSpPr/>
          <p:nvPr/>
        </p:nvSpPr>
        <p:spPr>
          <a:xfrm>
            <a:off x="4899549" y="2908881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5" name="Right Arrow 34"/>
          <p:cNvSpPr/>
          <p:nvPr/>
        </p:nvSpPr>
        <p:spPr>
          <a:xfrm>
            <a:off x="6081415" y="2886066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6" name="Right Arrow 35"/>
          <p:cNvSpPr/>
          <p:nvPr/>
        </p:nvSpPr>
        <p:spPr>
          <a:xfrm>
            <a:off x="7357964" y="2913067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7" name="TextBox 36"/>
          <p:cNvSpPr txBox="1"/>
          <p:nvPr/>
        </p:nvSpPr>
        <p:spPr>
          <a:xfrm>
            <a:off x="6366450" y="2694799"/>
            <a:ext cx="1092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Gỗ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đưa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vào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tinh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chế</a:t>
            </a:r>
            <a:endParaRPr lang="en-US" sz="1400" b="1" dirty="0"/>
          </a:p>
        </p:txBody>
      </p:sp>
      <p:sp>
        <p:nvSpPr>
          <p:cNvPr id="20" name="Rectangle 19"/>
          <p:cNvSpPr/>
          <p:nvPr/>
        </p:nvSpPr>
        <p:spPr>
          <a:xfrm>
            <a:off x="310094" y="1725652"/>
            <a:ext cx="8160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Khung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–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–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lâm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536515" y="5221486"/>
            <a:ext cx="603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soát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gốc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pha</a:t>
            </a:r>
            <a:r>
              <a:rPr lang="en-GB" dirty="0" smtClean="0"/>
              <a:t> </a:t>
            </a:r>
            <a:r>
              <a:rPr lang="en-GB" dirty="0" err="1" smtClean="0"/>
              <a:t>trộn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thay</a:t>
            </a:r>
            <a:r>
              <a:rPr lang="en-GB" dirty="0" smtClean="0"/>
              <a:t> </a:t>
            </a:r>
            <a:r>
              <a:rPr lang="en-GB" dirty="0" err="1" smtClean="0"/>
              <a:t>thế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nguyên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khác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97022" y="5231149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Rừng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</a:p>
          <a:p>
            <a:pPr algn="ctr"/>
            <a:r>
              <a:rPr lang="en-GB" dirty="0" err="1" smtClean="0"/>
              <a:t>quản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</a:p>
          <a:p>
            <a:pPr algn="ctr"/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16052" y="6144816"/>
            <a:ext cx="8667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Một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chuỗi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cung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ứng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quốc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gia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được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kiểm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soát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tốt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luôn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có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hệ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thống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truy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xuất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gỗ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và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chuỗi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hành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trình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sản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phẩm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6523" y="3541555"/>
            <a:ext cx="8846288" cy="1679931"/>
            <a:chOff x="156111" y="3531371"/>
            <a:chExt cx="8846288" cy="1679931"/>
          </a:xfrm>
        </p:grpSpPr>
        <p:sp>
          <p:nvSpPr>
            <p:cNvPr id="3" name="Pentagon 2"/>
            <p:cNvSpPr/>
            <p:nvPr/>
          </p:nvSpPr>
          <p:spPr>
            <a:xfrm>
              <a:off x="156111" y="3531371"/>
              <a:ext cx="8846288" cy="1351093"/>
            </a:xfrm>
            <a:prstGeom prst="homePlate">
              <a:avLst/>
            </a:prstGeom>
            <a:solidFill>
              <a:schemeClr val="accent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 descr="PROCESSING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2192" y="3885829"/>
              <a:ext cx="818621" cy="8422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0" descr="LOGS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0919" y="3879560"/>
              <a:ext cx="1094158" cy="8420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354" y="3876825"/>
              <a:ext cx="900809" cy="842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Picture 22" descr="CHAIRS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1035" y="3911052"/>
              <a:ext cx="696487" cy="8179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23" descr="FACTORY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3158" y="3857353"/>
              <a:ext cx="845205" cy="8864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99599" y="3857353"/>
              <a:ext cx="839803" cy="8640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7241302" y="4906606"/>
              <a:ext cx="12676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schemeClr val="accent5">
                      <a:lumMod val="75000"/>
                    </a:schemeClr>
                  </a:solidFill>
                </a:rPr>
                <a:t>©Proforest</a:t>
              </a:r>
              <a:endParaRPr lang="en-GB" sz="11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 rot="16200000">
              <a:off x="2546646" y="4904899"/>
              <a:ext cx="292034" cy="28589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ight Arrow 41"/>
            <p:cNvSpPr/>
            <p:nvPr/>
          </p:nvSpPr>
          <p:spPr>
            <a:xfrm rot="16200000">
              <a:off x="8280449" y="4897078"/>
              <a:ext cx="292034" cy="28589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ight Arrow 42"/>
            <p:cNvSpPr/>
            <p:nvPr/>
          </p:nvSpPr>
          <p:spPr>
            <a:xfrm rot="16200000">
              <a:off x="177104" y="4900050"/>
              <a:ext cx="292034" cy="28589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ight Arrow 43"/>
            <p:cNvSpPr/>
            <p:nvPr/>
          </p:nvSpPr>
          <p:spPr>
            <a:xfrm rot="16200000">
              <a:off x="1447016" y="4922340"/>
              <a:ext cx="292034" cy="285890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3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</a:t>
            </a:r>
            <a:r>
              <a:rPr lang="en-US" sz="3000" dirty="0" smtClean="0"/>
              <a:t> </a:t>
            </a:r>
            <a:r>
              <a:rPr lang="en-US" sz="3000" dirty="0" err="1" smtClean="0"/>
              <a:t>gỗ</a:t>
            </a:r>
            <a:r>
              <a:rPr lang="en-US" sz="3000" dirty="0" smtClean="0"/>
              <a:t>_ Indonesia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300912" y="2675245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giao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99636" y="2639301"/>
            <a:ext cx="1366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trung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gian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469" y="2638903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Sơ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chế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85270" y="2627856"/>
            <a:ext cx="1041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Xuất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khẩu</a:t>
            </a:r>
            <a:endParaRPr lang="en-US" sz="16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45379" y="2650887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Khu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vực</a:t>
            </a:r>
            <a:r>
              <a:rPr lang="en-US" sz="1600" b="1" dirty="0" smtClean="0"/>
              <a:t> </a:t>
            </a:r>
          </a:p>
          <a:p>
            <a:r>
              <a:rPr lang="en-US" sz="1600" b="1" dirty="0" err="1" smtClean="0"/>
              <a:t>khai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thác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50236" y="2685912"/>
            <a:ext cx="703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Bãi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gỗ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83793" y="2624388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Tinh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chế</a:t>
            </a:r>
            <a:endParaRPr lang="en-US" sz="16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156014" y="3450161"/>
            <a:ext cx="8710553" cy="1528262"/>
            <a:chOff x="303060" y="3559377"/>
            <a:chExt cx="8710553" cy="1351093"/>
          </a:xfrm>
        </p:grpSpPr>
        <p:sp>
          <p:nvSpPr>
            <p:cNvPr id="27" name="Pentagon 26"/>
            <p:cNvSpPr/>
            <p:nvPr/>
          </p:nvSpPr>
          <p:spPr>
            <a:xfrm>
              <a:off x="303060" y="3559377"/>
              <a:ext cx="8710553" cy="1351093"/>
            </a:xfrm>
            <a:prstGeom prst="homePlate">
              <a:avLst/>
            </a:prstGeom>
            <a:solidFill>
              <a:schemeClr val="accent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 descr="PROCESSING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552" y="3950671"/>
              <a:ext cx="788648" cy="7336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9" name="Picture 28" descr="LOGS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4431" y="3943673"/>
              <a:ext cx="1077370" cy="758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77" y="3860277"/>
              <a:ext cx="886987" cy="842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1" name="Picture 30" descr="CHAIRS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1" y="3992466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2" name="Picture 31" descr="FACTORY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4817" y="3950671"/>
              <a:ext cx="832236" cy="7960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8401" y="3998497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5" name="TextBox 24"/>
          <p:cNvSpPr txBox="1"/>
          <p:nvPr/>
        </p:nvSpPr>
        <p:spPr>
          <a:xfrm>
            <a:off x="7210121" y="4978423"/>
            <a:ext cx="1267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accent5">
                    <a:lumMod val="75000"/>
                  </a:schemeClr>
                </a:solidFill>
              </a:rPr>
              <a:t>©Proforest</a:t>
            </a:r>
            <a:endParaRPr lang="en-GB" sz="1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1084810" y="2734349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Right Arrow 39"/>
          <p:cNvSpPr/>
          <p:nvPr/>
        </p:nvSpPr>
        <p:spPr>
          <a:xfrm>
            <a:off x="2222528" y="2748863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" name="Right Arrow 40"/>
          <p:cNvSpPr/>
          <p:nvPr/>
        </p:nvSpPr>
        <p:spPr>
          <a:xfrm>
            <a:off x="3404883" y="2720029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2" name="Right Arrow 41"/>
          <p:cNvSpPr/>
          <p:nvPr/>
        </p:nvSpPr>
        <p:spPr>
          <a:xfrm>
            <a:off x="4952459" y="2700403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Right Arrow 42"/>
          <p:cNvSpPr/>
          <p:nvPr/>
        </p:nvSpPr>
        <p:spPr>
          <a:xfrm>
            <a:off x="6084880" y="2644537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4" name="Right Arrow 43"/>
          <p:cNvSpPr/>
          <p:nvPr/>
        </p:nvSpPr>
        <p:spPr>
          <a:xfrm>
            <a:off x="7375572" y="2687833"/>
            <a:ext cx="189484" cy="21820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1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39050" y="3351927"/>
            <a:ext cx="15049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accent5">
                    <a:lumMod val="75000"/>
                  </a:schemeClr>
                </a:solidFill>
              </a:rPr>
              <a:t>©Proforest</a:t>
            </a:r>
            <a:endParaRPr lang="en-GB" sz="1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8800" y="3689710"/>
            <a:ext cx="10387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Khai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thác</a:t>
            </a:r>
            <a:r>
              <a:rPr lang="en-US" sz="1400" b="1" dirty="0" smtClean="0"/>
              <a:t>/</a:t>
            </a:r>
          </a:p>
          <a:p>
            <a:r>
              <a:rPr lang="en-US" sz="1400" b="1" dirty="0" err="1" smtClean="0"/>
              <a:t>Sản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gỗ</a:t>
            </a:r>
            <a:endParaRPr lang="en-US" sz="1400" b="1" dirty="0" smtClean="0"/>
          </a:p>
          <a:p>
            <a:r>
              <a:rPr lang="en-US" sz="1400" b="1" dirty="0" smtClean="0"/>
              <a:t>-……….</a:t>
            </a:r>
          </a:p>
          <a:p>
            <a:r>
              <a:rPr lang="en-US" sz="1400" b="1" dirty="0" err="1" smtClean="0"/>
              <a:t>Nhập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khẩu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183002" y="373086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Xuất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khẩu</a:t>
            </a:r>
            <a:endParaRPr lang="en-US" sz="1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82485" y="3645024"/>
            <a:ext cx="8627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Điều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tra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rừng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trước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khai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thác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447089" y="3744163"/>
            <a:ext cx="13498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Các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hoạt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động</a:t>
            </a:r>
            <a:endParaRPr lang="en-US" sz="1400" b="1" dirty="0" smtClean="0"/>
          </a:p>
          <a:p>
            <a:r>
              <a:rPr lang="en-US" sz="1400" b="1" dirty="0" err="1" smtClean="0"/>
              <a:t>chế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biến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chuyển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hóa</a:t>
            </a:r>
            <a:r>
              <a:rPr lang="en-US" sz="1400" b="1" dirty="0" smtClean="0"/>
              <a:t> </a:t>
            </a:r>
          </a:p>
          <a:p>
            <a:r>
              <a:rPr lang="en-US" sz="1400" b="1" dirty="0" err="1" smtClean="0"/>
              <a:t>hình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thái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gỗ</a:t>
            </a:r>
            <a:endParaRPr lang="en-US" sz="1400" b="1" dirty="0" smtClean="0"/>
          </a:p>
          <a:p>
            <a:r>
              <a:rPr lang="en-US" sz="1400" b="1" dirty="0" err="1" smtClean="0"/>
              <a:t>nguyên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liệu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069633" y="3792194"/>
            <a:ext cx="16341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Thương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mại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gỗ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  <a:p>
            <a:pPr marL="52388" indent="-52388">
              <a:buFont typeface="Arial" panose="020B0604020202020204" pitchFamily="34" charset="0"/>
              <a:buChar char="•"/>
            </a:pPr>
            <a:r>
              <a:rPr lang="en-US" sz="1050" i="1" dirty="0" err="1" smtClean="0"/>
              <a:t>Thương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mại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sơ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r>
              <a:rPr lang="en-US" sz="1050" i="1" dirty="0" smtClean="0"/>
              <a:t> + </a:t>
            </a:r>
            <a:r>
              <a:rPr lang="en-US" sz="1050" i="1" dirty="0" err="1" smtClean="0"/>
              <a:t>tinh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chế</a:t>
            </a:r>
            <a:endParaRPr lang="en-US" sz="1050" i="1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274528" y="2000842"/>
            <a:ext cx="8710553" cy="1351093"/>
            <a:chOff x="292427" y="3601907"/>
            <a:chExt cx="8710553" cy="1351093"/>
          </a:xfrm>
        </p:grpSpPr>
        <p:sp>
          <p:nvSpPr>
            <p:cNvPr id="16" name="Pentagon 15"/>
            <p:cNvSpPr/>
            <p:nvPr/>
          </p:nvSpPr>
          <p:spPr>
            <a:xfrm>
              <a:off x="292427" y="3601907"/>
              <a:ext cx="8710553" cy="1351093"/>
            </a:xfrm>
            <a:prstGeom prst="homePlate">
              <a:avLst/>
            </a:prstGeom>
            <a:solidFill>
              <a:schemeClr val="accent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 descr="PROCESSING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552" y="3950671"/>
              <a:ext cx="788648" cy="7336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8" name="Picture 17" descr="LOGS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4431" y="3943673"/>
              <a:ext cx="1077370" cy="758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477" y="3860277"/>
              <a:ext cx="886987" cy="842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23" descr="CHAIRS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1" y="3992466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 descr="FACTORY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4817" y="3950671"/>
              <a:ext cx="832236" cy="7960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8401" y="3998497"/>
              <a:ext cx="685800" cy="685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7" name="Right Arrow 26"/>
          <p:cNvSpPr/>
          <p:nvPr/>
        </p:nvSpPr>
        <p:spPr>
          <a:xfrm>
            <a:off x="1430565" y="3730869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0" name="Right Arrow 29"/>
          <p:cNvSpPr/>
          <p:nvPr/>
        </p:nvSpPr>
        <p:spPr>
          <a:xfrm>
            <a:off x="3084320" y="3770480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2" name="Right Arrow 31"/>
          <p:cNvSpPr/>
          <p:nvPr/>
        </p:nvSpPr>
        <p:spPr>
          <a:xfrm>
            <a:off x="6573402" y="3720485"/>
            <a:ext cx="260838" cy="27699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" name="Left Brace 2"/>
          <p:cNvSpPr/>
          <p:nvPr/>
        </p:nvSpPr>
        <p:spPr>
          <a:xfrm>
            <a:off x="4638471" y="3645024"/>
            <a:ext cx="488849" cy="13561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Chuỗi</a:t>
            </a:r>
            <a:r>
              <a:rPr lang="en-US" sz="3000" dirty="0" smtClean="0"/>
              <a:t> </a:t>
            </a:r>
            <a:r>
              <a:rPr lang="en-US" sz="3000" dirty="0" err="1" smtClean="0"/>
              <a:t>cung</a:t>
            </a:r>
            <a:r>
              <a:rPr lang="en-US" sz="3000" dirty="0" smtClean="0"/>
              <a:t> </a:t>
            </a:r>
            <a:r>
              <a:rPr lang="en-US" sz="3000" dirty="0" err="1" smtClean="0"/>
              <a:t>ứng</a:t>
            </a:r>
            <a:r>
              <a:rPr lang="en-US" sz="3000" dirty="0" smtClean="0"/>
              <a:t> </a:t>
            </a:r>
            <a:r>
              <a:rPr lang="en-US" sz="3000" dirty="0" err="1" smtClean="0"/>
              <a:t>gỗ</a:t>
            </a:r>
            <a:r>
              <a:rPr lang="en-US" sz="3000" dirty="0" smtClean="0"/>
              <a:t>_ </a:t>
            </a:r>
            <a:r>
              <a:rPr lang="en-US" sz="3000" dirty="0" err="1" smtClean="0"/>
              <a:t>Việt</a:t>
            </a:r>
            <a:r>
              <a:rPr lang="en-US" sz="3000" dirty="0" smtClean="0"/>
              <a:t> nam</a:t>
            </a:r>
            <a:endParaRPr lang="en-US" sz="3000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0B6B9-8D27-4599-A5C9-743F9825D9F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AC179F7-EDE2-41B8-8467-180AFDFC31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8DA7481-943E-4E5B-8352-BD86FE0BD4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1762</Words>
  <Application>Microsoft Office PowerPoint</Application>
  <PresentationFormat>Bildschirmpräsentation (4:3)</PresentationFormat>
  <Paragraphs>264</Paragraphs>
  <Slides>17</Slides>
  <Notes>16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Office Theme</vt:lpstr>
      <vt:lpstr>3_Office Theme</vt:lpstr>
      <vt:lpstr>2_Office Theme</vt:lpstr>
      <vt:lpstr>Lưu ý về tuyên bố thông tin pháp lý</vt:lpstr>
      <vt:lpstr>PowerPoint-Präsentation</vt:lpstr>
      <vt:lpstr>Chuỗi cung ứng đơn giản (chuỗi cung ứng của doanh nghiệp)</vt:lpstr>
      <vt:lpstr>Chuỗi cung ứng phức tạp</vt:lpstr>
      <vt:lpstr>PowerPoint-Präsentation</vt:lpstr>
      <vt:lpstr>Vd . Cơ chế kiểm tra và xác minh tính phù hợp của kiểm soát chuỗi cung ứng ở Cameroon</vt:lpstr>
      <vt:lpstr>Chuỗi cung ứng quốc gia các hệ thống xác minh và quản trị Nhà nước về lâm nghiệp</vt:lpstr>
      <vt:lpstr>Chuỗi cung ứng gỗ_ Indonesia</vt:lpstr>
      <vt:lpstr>Chuỗi cung ứng gỗ_ Việt nam</vt:lpstr>
      <vt:lpstr>Kiểm soát chuỗi cung ứng gỗ_ Indonesia</vt:lpstr>
      <vt:lpstr>Kiểm soát chuỗi cung ứng_Việt Nam</vt:lpstr>
      <vt:lpstr>Tóm tắt</vt:lpstr>
      <vt:lpstr>CoC là gì/ Chuỗi hành trình sản phẩm trong một doanh nghiệp</vt:lpstr>
      <vt:lpstr>CoC là gì/Chuỗi hành trình sản phẩm giữa các doanh nghiệp</vt:lpstr>
      <vt:lpstr>Tóm tắt chuỗi hành trình sản phẩm_ Truy nguyên nguồn gốc gỗ</vt:lpstr>
      <vt:lpstr>Bài tập: Lập sơ đồ chuỗi cung ứng</vt:lpstr>
      <vt:lpstr>PowerPoint-Präsentation</vt:lpstr>
    </vt:vector>
  </TitlesOfParts>
  <Company>Doherty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Yu-Fern Lee</dc:creator>
  <cp:lastModifiedBy>GB</cp:lastModifiedBy>
  <cp:revision>197</cp:revision>
  <dcterms:created xsi:type="dcterms:W3CDTF">2013-11-14T15:38:49Z</dcterms:created>
  <dcterms:modified xsi:type="dcterms:W3CDTF">2015-01-30T17:01:10Z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